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31"/>
  </p:notesMasterIdLst>
  <p:sldIdLst>
    <p:sldId id="812" r:id="rId2"/>
    <p:sldId id="961" r:id="rId3"/>
    <p:sldId id="912" r:id="rId4"/>
    <p:sldId id="919" r:id="rId5"/>
    <p:sldId id="920" r:id="rId6"/>
    <p:sldId id="922" r:id="rId7"/>
    <p:sldId id="923" r:id="rId8"/>
    <p:sldId id="940" r:id="rId9"/>
    <p:sldId id="941" r:id="rId10"/>
    <p:sldId id="999" r:id="rId11"/>
    <p:sldId id="942" r:id="rId12"/>
    <p:sldId id="943" r:id="rId13"/>
    <p:sldId id="949" r:id="rId14"/>
    <p:sldId id="948" r:id="rId15"/>
    <p:sldId id="950" r:id="rId16"/>
    <p:sldId id="944" r:id="rId17"/>
    <p:sldId id="945" r:id="rId18"/>
    <p:sldId id="946" r:id="rId19"/>
    <p:sldId id="947" r:id="rId20"/>
    <p:sldId id="952" r:id="rId21"/>
    <p:sldId id="951" r:id="rId22"/>
    <p:sldId id="954" r:id="rId23"/>
    <p:sldId id="955" r:id="rId24"/>
    <p:sldId id="956" r:id="rId25"/>
    <p:sldId id="957" r:id="rId26"/>
    <p:sldId id="959" r:id="rId27"/>
    <p:sldId id="926" r:id="rId28"/>
    <p:sldId id="960" r:id="rId29"/>
    <p:sldId id="1000" r:id="rId30"/>
  </p:sldIdLst>
  <p:sldSz cx="9144000" cy="6858000" type="screen4x3"/>
  <p:notesSz cx="6858000" cy="9144000"/>
  <p:defaultTextStyle>
    <a:defPPr>
      <a:defRPr lang="zh-CN"/>
    </a:defPPr>
    <a:lvl1pPr algn="l" rtl="0" eaLnBrk="0" fontAlgn="base" hangingPunct="0">
      <a:spcBef>
        <a:spcPct val="30000"/>
      </a:spcBef>
      <a:spcAft>
        <a:spcPct val="0"/>
      </a:spcAft>
      <a:defRPr kumimoji="1" kern="1200">
        <a:solidFill>
          <a:schemeClr val="tx1"/>
        </a:solidFill>
        <a:latin typeface="Arial" charset="0"/>
        <a:ea typeface="PMingLiU" pitchFamily="18" charset="-120"/>
        <a:cs typeface="+mn-cs"/>
      </a:defRPr>
    </a:lvl1pPr>
    <a:lvl2pPr marL="457200" algn="l" rtl="0" eaLnBrk="0" fontAlgn="base" hangingPunct="0">
      <a:spcBef>
        <a:spcPct val="30000"/>
      </a:spcBef>
      <a:spcAft>
        <a:spcPct val="0"/>
      </a:spcAft>
      <a:defRPr kumimoji="1" kern="1200">
        <a:solidFill>
          <a:schemeClr val="tx1"/>
        </a:solidFill>
        <a:latin typeface="Arial" charset="0"/>
        <a:ea typeface="PMingLiU" pitchFamily="18" charset="-120"/>
        <a:cs typeface="+mn-cs"/>
      </a:defRPr>
    </a:lvl2pPr>
    <a:lvl3pPr marL="914400" algn="l" rtl="0" eaLnBrk="0" fontAlgn="base" hangingPunct="0">
      <a:spcBef>
        <a:spcPct val="30000"/>
      </a:spcBef>
      <a:spcAft>
        <a:spcPct val="0"/>
      </a:spcAft>
      <a:defRPr kumimoji="1" kern="1200">
        <a:solidFill>
          <a:schemeClr val="tx1"/>
        </a:solidFill>
        <a:latin typeface="Arial" charset="0"/>
        <a:ea typeface="PMingLiU" pitchFamily="18" charset="-120"/>
        <a:cs typeface="+mn-cs"/>
      </a:defRPr>
    </a:lvl3pPr>
    <a:lvl4pPr marL="1371600" algn="l" rtl="0" eaLnBrk="0" fontAlgn="base" hangingPunct="0">
      <a:spcBef>
        <a:spcPct val="30000"/>
      </a:spcBef>
      <a:spcAft>
        <a:spcPct val="0"/>
      </a:spcAft>
      <a:defRPr kumimoji="1" kern="1200">
        <a:solidFill>
          <a:schemeClr val="tx1"/>
        </a:solidFill>
        <a:latin typeface="Arial" charset="0"/>
        <a:ea typeface="PMingLiU" pitchFamily="18" charset="-120"/>
        <a:cs typeface="+mn-cs"/>
      </a:defRPr>
    </a:lvl4pPr>
    <a:lvl5pPr marL="1828800" algn="l" rtl="0" eaLnBrk="0" fontAlgn="base" hangingPunct="0">
      <a:spcBef>
        <a:spcPct val="30000"/>
      </a:spcBef>
      <a:spcAft>
        <a:spcPct val="0"/>
      </a:spcAft>
      <a:defRPr kumimoji="1" kern="1200">
        <a:solidFill>
          <a:schemeClr val="tx1"/>
        </a:solidFill>
        <a:latin typeface="Arial" charset="0"/>
        <a:ea typeface="PMingLiU" pitchFamily="18" charset="-120"/>
        <a:cs typeface="+mn-cs"/>
      </a:defRPr>
    </a:lvl5pPr>
    <a:lvl6pPr marL="2286000" algn="l" defTabSz="914400" rtl="0" eaLnBrk="1" latinLnBrk="0" hangingPunct="1">
      <a:defRPr kumimoji="1" kern="1200">
        <a:solidFill>
          <a:schemeClr val="tx1"/>
        </a:solidFill>
        <a:latin typeface="Arial" charset="0"/>
        <a:ea typeface="PMingLiU" pitchFamily="18" charset="-120"/>
        <a:cs typeface="+mn-cs"/>
      </a:defRPr>
    </a:lvl6pPr>
    <a:lvl7pPr marL="2743200" algn="l" defTabSz="914400" rtl="0" eaLnBrk="1" latinLnBrk="0" hangingPunct="1">
      <a:defRPr kumimoji="1" kern="1200">
        <a:solidFill>
          <a:schemeClr val="tx1"/>
        </a:solidFill>
        <a:latin typeface="Arial" charset="0"/>
        <a:ea typeface="PMingLiU" pitchFamily="18" charset="-120"/>
        <a:cs typeface="+mn-cs"/>
      </a:defRPr>
    </a:lvl7pPr>
    <a:lvl8pPr marL="3200400" algn="l" defTabSz="914400" rtl="0" eaLnBrk="1" latinLnBrk="0" hangingPunct="1">
      <a:defRPr kumimoji="1" kern="1200">
        <a:solidFill>
          <a:schemeClr val="tx1"/>
        </a:solidFill>
        <a:latin typeface="Arial" charset="0"/>
        <a:ea typeface="PMingLiU" pitchFamily="18" charset="-120"/>
        <a:cs typeface="+mn-cs"/>
      </a:defRPr>
    </a:lvl8pPr>
    <a:lvl9pPr marL="3657600" algn="l" defTabSz="914400" rtl="0" eaLnBrk="1" latinLnBrk="0" hangingPunct="1">
      <a:defRPr kumimoji="1" kern="1200">
        <a:solidFill>
          <a:schemeClr val="tx1"/>
        </a:solidFill>
        <a:latin typeface="Arial" charset="0"/>
        <a:ea typeface="PMingLiU" pitchFamily="18" charset="-120"/>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66CC"/>
    <a:srgbClr val="D60093"/>
    <a:srgbClr val="FFFFCC"/>
    <a:srgbClr val="008000"/>
    <a:srgbClr val="00FF00"/>
    <a:srgbClr val="66FF99"/>
    <a:srgbClr val="FF0000"/>
    <a:srgbClr val="006600"/>
    <a:srgbClr val="0000C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82738" autoAdjust="0"/>
  </p:normalViewPr>
  <p:slideViewPr>
    <p:cSldViewPr>
      <p:cViewPr varScale="1">
        <p:scale>
          <a:sx n="39" d="100"/>
          <a:sy n="39" d="100"/>
        </p:scale>
        <p:origin x="-1502"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0734"/>
    </p:cViewPr>
  </p:sorterViewPr>
  <p:gridSpacing cx="36868100" cy="368681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9D1942-346C-4E07-89D5-E497373E37F7}" type="doc">
      <dgm:prSet loTypeId="urn:microsoft.com/office/officeart/2005/8/layout/radial4" loCatId="relationship" qsTypeId="urn:microsoft.com/office/officeart/2005/8/quickstyle/simple1" qsCatId="simple" csTypeId="urn:microsoft.com/office/officeart/2005/8/colors/accent2_2" csCatId="accent2" phldr="1"/>
      <dgm:spPr/>
      <dgm:t>
        <a:bodyPr/>
        <a:lstStyle/>
        <a:p>
          <a:endParaRPr lang="zh-CN" altLang="en-US"/>
        </a:p>
      </dgm:t>
    </dgm:pt>
    <dgm:pt modelId="{950C87C8-E9D0-49AB-A3B4-2AF3E7D46302}">
      <dgm:prSet phldrT="[文本]"/>
      <dgm:spPr/>
      <dgm:t>
        <a:bodyPr/>
        <a:lstStyle/>
        <a:p>
          <a:r>
            <a:rPr lang="zh-CN" altLang="en-US" dirty="0" smtClean="0"/>
            <a:t>深度学习</a:t>
          </a:r>
          <a:endParaRPr lang="zh-CN" altLang="en-US" dirty="0"/>
        </a:p>
      </dgm:t>
    </dgm:pt>
    <dgm:pt modelId="{6974B0B2-623F-4581-A0FA-8CC29D07E7F2}" type="parTrans" cxnId="{54A726A2-0CC5-4A60-B7E6-23C991EFB0A1}">
      <dgm:prSet/>
      <dgm:spPr/>
      <dgm:t>
        <a:bodyPr/>
        <a:lstStyle/>
        <a:p>
          <a:endParaRPr lang="zh-CN" altLang="en-US"/>
        </a:p>
      </dgm:t>
    </dgm:pt>
    <dgm:pt modelId="{7CF30978-402D-4CA5-8A6D-07F2C5D9F8E3}" type="sibTrans" cxnId="{54A726A2-0CC5-4A60-B7E6-23C991EFB0A1}">
      <dgm:prSet/>
      <dgm:spPr/>
      <dgm:t>
        <a:bodyPr/>
        <a:lstStyle/>
        <a:p>
          <a:endParaRPr lang="zh-CN" altLang="en-US"/>
        </a:p>
      </dgm:t>
    </dgm:pt>
    <dgm:pt modelId="{C44DB793-26A0-4ADC-9EEA-A24FC17F403C}">
      <dgm:prSet phldrT="[文本]"/>
      <dgm:spPr/>
      <dgm:t>
        <a:bodyPr/>
        <a:lstStyle/>
        <a:p>
          <a:pPr algn="l"/>
          <a:r>
            <a:rPr lang="zh-CN" altLang="en-US" dirty="0" smtClean="0"/>
            <a:t>模型：</a:t>
          </a:r>
          <a:endParaRPr lang="en-US" altLang="zh-CN" dirty="0" smtClean="0"/>
        </a:p>
        <a:p>
          <a:pPr algn="l"/>
          <a:r>
            <a:rPr lang="zh-CN" altLang="en-US" dirty="0" smtClean="0"/>
            <a:t>多层非线性转化模型、大规模优化算法</a:t>
          </a:r>
          <a:endParaRPr lang="zh-CN" altLang="en-US" dirty="0"/>
        </a:p>
      </dgm:t>
    </dgm:pt>
    <dgm:pt modelId="{9BA57B37-AED0-4759-9D19-EA2B838A74AD}" type="parTrans" cxnId="{138D5CDD-F721-4C93-8944-CB650764A3DD}">
      <dgm:prSet/>
      <dgm:spPr/>
      <dgm:t>
        <a:bodyPr/>
        <a:lstStyle/>
        <a:p>
          <a:endParaRPr lang="zh-CN" altLang="en-US"/>
        </a:p>
      </dgm:t>
    </dgm:pt>
    <dgm:pt modelId="{54732BC7-FDED-462B-B6C3-21C5A01C448C}" type="sibTrans" cxnId="{138D5CDD-F721-4C93-8944-CB650764A3DD}">
      <dgm:prSet/>
      <dgm:spPr/>
      <dgm:t>
        <a:bodyPr/>
        <a:lstStyle/>
        <a:p>
          <a:endParaRPr lang="zh-CN" altLang="en-US"/>
        </a:p>
      </dgm:t>
    </dgm:pt>
    <dgm:pt modelId="{7DA89D25-AD07-4581-941B-F74495825229}">
      <dgm:prSet phldrT="[文本]"/>
      <dgm:spPr/>
      <dgm:t>
        <a:bodyPr/>
        <a:lstStyle/>
        <a:p>
          <a:pPr algn="l"/>
          <a:r>
            <a:rPr lang="zh-CN" altLang="en-US" dirty="0" smtClean="0"/>
            <a:t>数据：</a:t>
          </a:r>
          <a:endParaRPr lang="en-US" altLang="zh-CN" dirty="0" smtClean="0"/>
        </a:p>
        <a:p>
          <a:pPr algn="l"/>
          <a:r>
            <a:rPr lang="zh-CN" altLang="en-US" dirty="0" smtClean="0"/>
            <a:t>大规模的标注与非标注数据</a:t>
          </a:r>
          <a:endParaRPr lang="zh-CN" altLang="en-US" dirty="0"/>
        </a:p>
      </dgm:t>
    </dgm:pt>
    <dgm:pt modelId="{84024F94-057B-4CDF-9DD0-3F02AFC43755}" type="parTrans" cxnId="{2EFE3B3A-E63D-43BE-AB8B-90C39BDDE9D9}">
      <dgm:prSet/>
      <dgm:spPr/>
      <dgm:t>
        <a:bodyPr/>
        <a:lstStyle/>
        <a:p>
          <a:endParaRPr lang="zh-CN" altLang="en-US"/>
        </a:p>
      </dgm:t>
    </dgm:pt>
    <dgm:pt modelId="{BEC91D25-DC33-4310-ADEE-248FBBADB9FF}" type="sibTrans" cxnId="{2EFE3B3A-E63D-43BE-AB8B-90C39BDDE9D9}">
      <dgm:prSet/>
      <dgm:spPr/>
      <dgm:t>
        <a:bodyPr/>
        <a:lstStyle/>
        <a:p>
          <a:endParaRPr lang="zh-CN" altLang="en-US"/>
        </a:p>
      </dgm:t>
    </dgm:pt>
    <dgm:pt modelId="{B2ACDBD1-FB92-4BA1-B9DE-EED1F8743694}">
      <dgm:prSet phldrT="[文本]"/>
      <dgm:spPr/>
      <dgm:t>
        <a:bodyPr/>
        <a:lstStyle/>
        <a:p>
          <a:pPr algn="l"/>
          <a:r>
            <a:rPr lang="zh-CN" altLang="en-US" dirty="0" smtClean="0"/>
            <a:t>计算：</a:t>
          </a:r>
          <a:endParaRPr lang="en-US" altLang="zh-CN" dirty="0" smtClean="0"/>
        </a:p>
        <a:p>
          <a:pPr algn="l"/>
          <a:r>
            <a:rPr lang="zh-CN" altLang="en-US" dirty="0" smtClean="0"/>
            <a:t>高性能并行、</a:t>
          </a:r>
          <a:r>
            <a:rPr lang="en-US" altLang="zh-CN" dirty="0" smtClean="0"/>
            <a:t>GPU</a:t>
          </a:r>
          <a:r>
            <a:rPr lang="zh-CN" altLang="en-US" dirty="0" smtClean="0"/>
            <a:t>、多机多卡、深度学习计算</a:t>
          </a:r>
          <a:r>
            <a:rPr lang="en-US" altLang="zh-CN" dirty="0" smtClean="0"/>
            <a:t>CPU</a:t>
          </a:r>
          <a:endParaRPr lang="zh-CN" altLang="en-US" dirty="0"/>
        </a:p>
      </dgm:t>
    </dgm:pt>
    <dgm:pt modelId="{AA82A383-10AF-4A5C-B983-FC19B7C7352E}" type="parTrans" cxnId="{0039F678-6171-4B21-878A-101276988AE4}">
      <dgm:prSet/>
      <dgm:spPr/>
      <dgm:t>
        <a:bodyPr/>
        <a:lstStyle/>
        <a:p>
          <a:endParaRPr lang="zh-CN" altLang="en-US"/>
        </a:p>
      </dgm:t>
    </dgm:pt>
    <dgm:pt modelId="{F55C25BD-8097-4291-865A-55C0CF7EF7E7}" type="sibTrans" cxnId="{0039F678-6171-4B21-878A-101276988AE4}">
      <dgm:prSet/>
      <dgm:spPr/>
      <dgm:t>
        <a:bodyPr/>
        <a:lstStyle/>
        <a:p>
          <a:endParaRPr lang="zh-CN" altLang="en-US"/>
        </a:p>
      </dgm:t>
    </dgm:pt>
    <dgm:pt modelId="{11C52A38-38BD-4C3F-BC4D-CD372ECCAD9F}" type="pres">
      <dgm:prSet presAssocID="{6A9D1942-346C-4E07-89D5-E497373E37F7}" presName="cycle" presStyleCnt="0">
        <dgm:presLayoutVars>
          <dgm:chMax val="1"/>
          <dgm:dir/>
          <dgm:animLvl val="ctr"/>
          <dgm:resizeHandles val="exact"/>
        </dgm:presLayoutVars>
      </dgm:prSet>
      <dgm:spPr/>
      <dgm:t>
        <a:bodyPr/>
        <a:lstStyle/>
        <a:p>
          <a:endParaRPr lang="zh-CN" altLang="en-US"/>
        </a:p>
      </dgm:t>
    </dgm:pt>
    <dgm:pt modelId="{C1256A29-4FD9-4664-BA66-327EA654F427}" type="pres">
      <dgm:prSet presAssocID="{950C87C8-E9D0-49AB-A3B4-2AF3E7D46302}" presName="centerShape" presStyleLbl="node0" presStyleIdx="0" presStyleCnt="1"/>
      <dgm:spPr/>
      <dgm:t>
        <a:bodyPr/>
        <a:lstStyle/>
        <a:p>
          <a:endParaRPr lang="zh-CN" altLang="en-US"/>
        </a:p>
      </dgm:t>
    </dgm:pt>
    <dgm:pt modelId="{E86463AB-B194-438A-B414-01E6B2705A19}" type="pres">
      <dgm:prSet presAssocID="{9BA57B37-AED0-4759-9D19-EA2B838A74AD}" presName="parTrans" presStyleLbl="bgSibTrans2D1" presStyleIdx="0" presStyleCnt="3"/>
      <dgm:spPr/>
      <dgm:t>
        <a:bodyPr/>
        <a:lstStyle/>
        <a:p>
          <a:endParaRPr lang="zh-CN" altLang="en-US"/>
        </a:p>
      </dgm:t>
    </dgm:pt>
    <dgm:pt modelId="{B40EBF30-D774-4162-93A4-8E8B31EDE068}" type="pres">
      <dgm:prSet presAssocID="{C44DB793-26A0-4ADC-9EEA-A24FC17F403C}" presName="node" presStyleLbl="node1" presStyleIdx="0" presStyleCnt="3">
        <dgm:presLayoutVars>
          <dgm:bulletEnabled val="1"/>
        </dgm:presLayoutVars>
      </dgm:prSet>
      <dgm:spPr/>
      <dgm:t>
        <a:bodyPr/>
        <a:lstStyle/>
        <a:p>
          <a:endParaRPr lang="zh-CN" altLang="en-US"/>
        </a:p>
      </dgm:t>
    </dgm:pt>
    <dgm:pt modelId="{0E48ABB8-9DE5-4CC0-B7DA-617BC445B3CD}" type="pres">
      <dgm:prSet presAssocID="{84024F94-057B-4CDF-9DD0-3F02AFC43755}" presName="parTrans" presStyleLbl="bgSibTrans2D1" presStyleIdx="1" presStyleCnt="3"/>
      <dgm:spPr/>
      <dgm:t>
        <a:bodyPr/>
        <a:lstStyle/>
        <a:p>
          <a:endParaRPr lang="zh-CN" altLang="en-US"/>
        </a:p>
      </dgm:t>
    </dgm:pt>
    <dgm:pt modelId="{388D9CBD-ED27-47FF-9FFF-D2C098D3AE67}" type="pres">
      <dgm:prSet presAssocID="{7DA89D25-AD07-4581-941B-F74495825229}" presName="node" presStyleLbl="node1" presStyleIdx="1" presStyleCnt="3">
        <dgm:presLayoutVars>
          <dgm:bulletEnabled val="1"/>
        </dgm:presLayoutVars>
      </dgm:prSet>
      <dgm:spPr/>
      <dgm:t>
        <a:bodyPr/>
        <a:lstStyle/>
        <a:p>
          <a:endParaRPr lang="zh-CN" altLang="en-US"/>
        </a:p>
      </dgm:t>
    </dgm:pt>
    <dgm:pt modelId="{74A26FBD-512B-42A4-8EC6-08833B439138}" type="pres">
      <dgm:prSet presAssocID="{AA82A383-10AF-4A5C-B983-FC19B7C7352E}" presName="parTrans" presStyleLbl="bgSibTrans2D1" presStyleIdx="2" presStyleCnt="3"/>
      <dgm:spPr/>
      <dgm:t>
        <a:bodyPr/>
        <a:lstStyle/>
        <a:p>
          <a:endParaRPr lang="zh-CN" altLang="en-US"/>
        </a:p>
      </dgm:t>
    </dgm:pt>
    <dgm:pt modelId="{48A944EB-C5B5-4E2E-9EDD-9935D44CF67F}" type="pres">
      <dgm:prSet presAssocID="{B2ACDBD1-FB92-4BA1-B9DE-EED1F8743694}" presName="node" presStyleLbl="node1" presStyleIdx="2" presStyleCnt="3">
        <dgm:presLayoutVars>
          <dgm:bulletEnabled val="1"/>
        </dgm:presLayoutVars>
      </dgm:prSet>
      <dgm:spPr/>
      <dgm:t>
        <a:bodyPr/>
        <a:lstStyle/>
        <a:p>
          <a:endParaRPr lang="zh-CN" altLang="en-US"/>
        </a:p>
      </dgm:t>
    </dgm:pt>
  </dgm:ptLst>
  <dgm:cxnLst>
    <dgm:cxn modelId="{138D5CDD-F721-4C93-8944-CB650764A3DD}" srcId="{950C87C8-E9D0-49AB-A3B4-2AF3E7D46302}" destId="{C44DB793-26A0-4ADC-9EEA-A24FC17F403C}" srcOrd="0" destOrd="0" parTransId="{9BA57B37-AED0-4759-9D19-EA2B838A74AD}" sibTransId="{54732BC7-FDED-462B-B6C3-21C5A01C448C}"/>
    <dgm:cxn modelId="{EBAC6EE0-A788-4575-931F-91939F45CF7E}" type="presOf" srcId="{AA82A383-10AF-4A5C-B983-FC19B7C7352E}" destId="{74A26FBD-512B-42A4-8EC6-08833B439138}" srcOrd="0" destOrd="0" presId="urn:microsoft.com/office/officeart/2005/8/layout/radial4"/>
    <dgm:cxn modelId="{C75612F7-C0EA-4E69-BB97-14F60442C13D}" type="presOf" srcId="{84024F94-057B-4CDF-9DD0-3F02AFC43755}" destId="{0E48ABB8-9DE5-4CC0-B7DA-617BC445B3CD}" srcOrd="0" destOrd="0" presId="urn:microsoft.com/office/officeart/2005/8/layout/radial4"/>
    <dgm:cxn modelId="{E3FF9E95-0173-4721-A15F-01CFC54E2729}" type="presOf" srcId="{950C87C8-E9D0-49AB-A3B4-2AF3E7D46302}" destId="{C1256A29-4FD9-4664-BA66-327EA654F427}" srcOrd="0" destOrd="0" presId="urn:microsoft.com/office/officeart/2005/8/layout/radial4"/>
    <dgm:cxn modelId="{3915BD3B-46DC-468E-9E9A-83DF6AC60957}" type="presOf" srcId="{C44DB793-26A0-4ADC-9EEA-A24FC17F403C}" destId="{B40EBF30-D774-4162-93A4-8E8B31EDE068}" srcOrd="0" destOrd="0" presId="urn:microsoft.com/office/officeart/2005/8/layout/radial4"/>
    <dgm:cxn modelId="{BD05E2FF-2965-40B3-993C-52BE149789D0}" type="presOf" srcId="{6A9D1942-346C-4E07-89D5-E497373E37F7}" destId="{11C52A38-38BD-4C3F-BC4D-CD372ECCAD9F}" srcOrd="0" destOrd="0" presId="urn:microsoft.com/office/officeart/2005/8/layout/radial4"/>
    <dgm:cxn modelId="{0039F678-6171-4B21-878A-101276988AE4}" srcId="{950C87C8-E9D0-49AB-A3B4-2AF3E7D46302}" destId="{B2ACDBD1-FB92-4BA1-B9DE-EED1F8743694}" srcOrd="2" destOrd="0" parTransId="{AA82A383-10AF-4A5C-B983-FC19B7C7352E}" sibTransId="{F55C25BD-8097-4291-865A-55C0CF7EF7E7}"/>
    <dgm:cxn modelId="{001F05B4-21C0-44FC-A9D3-6BC2BF897A7D}" type="presOf" srcId="{B2ACDBD1-FB92-4BA1-B9DE-EED1F8743694}" destId="{48A944EB-C5B5-4E2E-9EDD-9935D44CF67F}" srcOrd="0" destOrd="0" presId="urn:microsoft.com/office/officeart/2005/8/layout/radial4"/>
    <dgm:cxn modelId="{2EFE3B3A-E63D-43BE-AB8B-90C39BDDE9D9}" srcId="{950C87C8-E9D0-49AB-A3B4-2AF3E7D46302}" destId="{7DA89D25-AD07-4581-941B-F74495825229}" srcOrd="1" destOrd="0" parTransId="{84024F94-057B-4CDF-9DD0-3F02AFC43755}" sibTransId="{BEC91D25-DC33-4310-ADEE-248FBBADB9FF}"/>
    <dgm:cxn modelId="{8053648C-4784-433D-ABF0-70DF5CCBE91C}" type="presOf" srcId="{7DA89D25-AD07-4581-941B-F74495825229}" destId="{388D9CBD-ED27-47FF-9FFF-D2C098D3AE67}" srcOrd="0" destOrd="0" presId="urn:microsoft.com/office/officeart/2005/8/layout/radial4"/>
    <dgm:cxn modelId="{21B615A5-805A-471A-9B39-CDFF0320A4CF}" type="presOf" srcId="{9BA57B37-AED0-4759-9D19-EA2B838A74AD}" destId="{E86463AB-B194-438A-B414-01E6B2705A19}" srcOrd="0" destOrd="0" presId="urn:microsoft.com/office/officeart/2005/8/layout/radial4"/>
    <dgm:cxn modelId="{54A726A2-0CC5-4A60-B7E6-23C991EFB0A1}" srcId="{6A9D1942-346C-4E07-89D5-E497373E37F7}" destId="{950C87C8-E9D0-49AB-A3B4-2AF3E7D46302}" srcOrd="0" destOrd="0" parTransId="{6974B0B2-623F-4581-A0FA-8CC29D07E7F2}" sibTransId="{7CF30978-402D-4CA5-8A6D-07F2C5D9F8E3}"/>
    <dgm:cxn modelId="{3DCDF0AA-D501-444F-AF31-8BCF03DB4529}" type="presParOf" srcId="{11C52A38-38BD-4C3F-BC4D-CD372ECCAD9F}" destId="{C1256A29-4FD9-4664-BA66-327EA654F427}" srcOrd="0" destOrd="0" presId="urn:microsoft.com/office/officeart/2005/8/layout/radial4"/>
    <dgm:cxn modelId="{566EB96D-AA34-48CD-8DFF-FF22B7415DC8}" type="presParOf" srcId="{11C52A38-38BD-4C3F-BC4D-CD372ECCAD9F}" destId="{E86463AB-B194-438A-B414-01E6B2705A19}" srcOrd="1" destOrd="0" presId="urn:microsoft.com/office/officeart/2005/8/layout/radial4"/>
    <dgm:cxn modelId="{5B79541C-BF72-4F8E-8CD5-1A2D08186362}" type="presParOf" srcId="{11C52A38-38BD-4C3F-BC4D-CD372ECCAD9F}" destId="{B40EBF30-D774-4162-93A4-8E8B31EDE068}" srcOrd="2" destOrd="0" presId="urn:microsoft.com/office/officeart/2005/8/layout/radial4"/>
    <dgm:cxn modelId="{2B3A6178-D579-473B-9B5C-2CF1D972AC5C}" type="presParOf" srcId="{11C52A38-38BD-4C3F-BC4D-CD372ECCAD9F}" destId="{0E48ABB8-9DE5-4CC0-B7DA-617BC445B3CD}" srcOrd="3" destOrd="0" presId="urn:microsoft.com/office/officeart/2005/8/layout/radial4"/>
    <dgm:cxn modelId="{1EEB583A-B14D-4D79-A53B-A5CB6C38F26A}" type="presParOf" srcId="{11C52A38-38BD-4C3F-BC4D-CD372ECCAD9F}" destId="{388D9CBD-ED27-47FF-9FFF-D2C098D3AE67}" srcOrd="4" destOrd="0" presId="urn:microsoft.com/office/officeart/2005/8/layout/radial4"/>
    <dgm:cxn modelId="{B9479D3B-20EA-40BC-BDEB-24C8DF9BDBC6}" type="presParOf" srcId="{11C52A38-38BD-4C3F-BC4D-CD372ECCAD9F}" destId="{74A26FBD-512B-42A4-8EC6-08833B439138}" srcOrd="5" destOrd="0" presId="urn:microsoft.com/office/officeart/2005/8/layout/radial4"/>
    <dgm:cxn modelId="{8D92C2D1-C1E1-4770-8A13-1AA134D744A3}" type="presParOf" srcId="{11C52A38-38BD-4C3F-BC4D-CD372ECCAD9F}" destId="{48A944EB-C5B5-4E2E-9EDD-9935D44CF67F}" srcOrd="6" destOrd="0" presId="urn:microsoft.com/office/officeart/2005/8/layout/radial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1256A29-4FD9-4664-BA66-327EA654F427}">
      <dsp:nvSpPr>
        <dsp:cNvPr id="0" name=""/>
        <dsp:cNvSpPr/>
      </dsp:nvSpPr>
      <dsp:spPr>
        <a:xfrm>
          <a:off x="3389396" y="2818719"/>
          <a:ext cx="2365206" cy="236520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lvl="0" algn="ctr" defTabSz="2355850">
            <a:lnSpc>
              <a:spcPct val="90000"/>
            </a:lnSpc>
            <a:spcBef>
              <a:spcPct val="0"/>
            </a:spcBef>
            <a:spcAft>
              <a:spcPct val="35000"/>
            </a:spcAft>
          </a:pPr>
          <a:r>
            <a:rPr lang="zh-CN" altLang="en-US" sz="5300" kern="1200" dirty="0" smtClean="0"/>
            <a:t>深度学习</a:t>
          </a:r>
          <a:endParaRPr lang="zh-CN" altLang="en-US" sz="5300" kern="1200" dirty="0"/>
        </a:p>
      </dsp:txBody>
      <dsp:txXfrm>
        <a:off x="3389396" y="2818719"/>
        <a:ext cx="2365206" cy="2365206"/>
      </dsp:txXfrm>
    </dsp:sp>
    <dsp:sp modelId="{E86463AB-B194-438A-B414-01E6B2705A19}">
      <dsp:nvSpPr>
        <dsp:cNvPr id="0" name=""/>
        <dsp:cNvSpPr/>
      </dsp:nvSpPr>
      <dsp:spPr>
        <a:xfrm rot="12900000">
          <a:off x="1867071" y="2405263"/>
          <a:ext cx="1813730" cy="674083"/>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0EBF30-D774-4162-93A4-8E8B31EDE068}">
      <dsp:nvSpPr>
        <dsp:cNvPr id="0" name=""/>
        <dsp:cNvSpPr/>
      </dsp:nvSpPr>
      <dsp:spPr>
        <a:xfrm>
          <a:off x="907603" y="1323370"/>
          <a:ext cx="2246946" cy="179755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889000">
            <a:lnSpc>
              <a:spcPct val="90000"/>
            </a:lnSpc>
            <a:spcBef>
              <a:spcPct val="0"/>
            </a:spcBef>
            <a:spcAft>
              <a:spcPct val="35000"/>
            </a:spcAft>
          </a:pPr>
          <a:r>
            <a:rPr lang="zh-CN" altLang="en-US" sz="2000" kern="1200" dirty="0" smtClean="0"/>
            <a:t>模型：</a:t>
          </a:r>
          <a:endParaRPr lang="en-US" altLang="zh-CN" sz="2000" kern="1200" dirty="0" smtClean="0"/>
        </a:p>
        <a:p>
          <a:pPr lvl="0" algn="l" defTabSz="889000">
            <a:lnSpc>
              <a:spcPct val="90000"/>
            </a:lnSpc>
            <a:spcBef>
              <a:spcPct val="0"/>
            </a:spcBef>
            <a:spcAft>
              <a:spcPct val="35000"/>
            </a:spcAft>
          </a:pPr>
          <a:r>
            <a:rPr lang="zh-CN" altLang="en-US" sz="2000" kern="1200" dirty="0" smtClean="0"/>
            <a:t>多层非线性转化模型、大规模优化算法</a:t>
          </a:r>
          <a:endParaRPr lang="zh-CN" altLang="en-US" sz="2000" kern="1200" dirty="0"/>
        </a:p>
      </dsp:txBody>
      <dsp:txXfrm>
        <a:off x="907603" y="1323370"/>
        <a:ext cx="2246946" cy="1797556"/>
      </dsp:txXfrm>
    </dsp:sp>
    <dsp:sp modelId="{0E48ABB8-9DE5-4CC0-B7DA-617BC445B3CD}">
      <dsp:nvSpPr>
        <dsp:cNvPr id="0" name=""/>
        <dsp:cNvSpPr/>
      </dsp:nvSpPr>
      <dsp:spPr>
        <a:xfrm rot="16200000">
          <a:off x="3665134" y="1469251"/>
          <a:ext cx="1813730" cy="674083"/>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8D9CBD-ED27-47FF-9FFF-D2C098D3AE67}">
      <dsp:nvSpPr>
        <dsp:cNvPr id="0" name=""/>
        <dsp:cNvSpPr/>
      </dsp:nvSpPr>
      <dsp:spPr>
        <a:xfrm>
          <a:off x="3448526" y="649"/>
          <a:ext cx="2246946" cy="179755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889000">
            <a:lnSpc>
              <a:spcPct val="90000"/>
            </a:lnSpc>
            <a:spcBef>
              <a:spcPct val="0"/>
            </a:spcBef>
            <a:spcAft>
              <a:spcPct val="35000"/>
            </a:spcAft>
          </a:pPr>
          <a:r>
            <a:rPr lang="zh-CN" altLang="en-US" sz="2000" kern="1200" dirty="0" smtClean="0"/>
            <a:t>数据：</a:t>
          </a:r>
          <a:endParaRPr lang="en-US" altLang="zh-CN" sz="2000" kern="1200" dirty="0" smtClean="0"/>
        </a:p>
        <a:p>
          <a:pPr lvl="0" algn="l" defTabSz="889000">
            <a:lnSpc>
              <a:spcPct val="90000"/>
            </a:lnSpc>
            <a:spcBef>
              <a:spcPct val="0"/>
            </a:spcBef>
            <a:spcAft>
              <a:spcPct val="35000"/>
            </a:spcAft>
          </a:pPr>
          <a:r>
            <a:rPr lang="zh-CN" altLang="en-US" sz="2000" kern="1200" dirty="0" smtClean="0"/>
            <a:t>大规模的标注与非标注数据</a:t>
          </a:r>
          <a:endParaRPr lang="zh-CN" altLang="en-US" sz="2000" kern="1200" dirty="0"/>
        </a:p>
      </dsp:txBody>
      <dsp:txXfrm>
        <a:off x="3448526" y="649"/>
        <a:ext cx="2246946" cy="1797556"/>
      </dsp:txXfrm>
    </dsp:sp>
    <dsp:sp modelId="{74A26FBD-512B-42A4-8EC6-08833B439138}">
      <dsp:nvSpPr>
        <dsp:cNvPr id="0" name=""/>
        <dsp:cNvSpPr/>
      </dsp:nvSpPr>
      <dsp:spPr>
        <a:xfrm rot="19500000">
          <a:off x="5463197" y="2405263"/>
          <a:ext cx="1813730" cy="674083"/>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A944EB-C5B5-4E2E-9EDD-9935D44CF67F}">
      <dsp:nvSpPr>
        <dsp:cNvPr id="0" name=""/>
        <dsp:cNvSpPr/>
      </dsp:nvSpPr>
      <dsp:spPr>
        <a:xfrm>
          <a:off x="5989450" y="1323370"/>
          <a:ext cx="2246946" cy="179755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889000">
            <a:lnSpc>
              <a:spcPct val="90000"/>
            </a:lnSpc>
            <a:spcBef>
              <a:spcPct val="0"/>
            </a:spcBef>
            <a:spcAft>
              <a:spcPct val="35000"/>
            </a:spcAft>
          </a:pPr>
          <a:r>
            <a:rPr lang="zh-CN" altLang="en-US" sz="2000" kern="1200" dirty="0" smtClean="0"/>
            <a:t>计算：</a:t>
          </a:r>
          <a:endParaRPr lang="en-US" altLang="zh-CN" sz="2000" kern="1200" dirty="0" smtClean="0"/>
        </a:p>
        <a:p>
          <a:pPr lvl="0" algn="l" defTabSz="889000">
            <a:lnSpc>
              <a:spcPct val="90000"/>
            </a:lnSpc>
            <a:spcBef>
              <a:spcPct val="0"/>
            </a:spcBef>
            <a:spcAft>
              <a:spcPct val="35000"/>
            </a:spcAft>
          </a:pPr>
          <a:r>
            <a:rPr lang="zh-CN" altLang="en-US" sz="2000" kern="1200" dirty="0" smtClean="0"/>
            <a:t>高性能并行、</a:t>
          </a:r>
          <a:r>
            <a:rPr lang="en-US" altLang="zh-CN" sz="2000" kern="1200" dirty="0" smtClean="0"/>
            <a:t>GPU</a:t>
          </a:r>
          <a:r>
            <a:rPr lang="zh-CN" altLang="en-US" sz="2000" kern="1200" dirty="0" smtClean="0"/>
            <a:t>、多机多卡、深度学习计算</a:t>
          </a:r>
          <a:r>
            <a:rPr lang="en-US" altLang="zh-CN" sz="2000" kern="1200" dirty="0" smtClean="0"/>
            <a:t>CPU</a:t>
          </a:r>
          <a:endParaRPr lang="zh-CN" altLang="en-US" sz="2000" kern="1200" dirty="0"/>
        </a:p>
      </dsp:txBody>
      <dsp:txXfrm>
        <a:off x="5989450" y="1323370"/>
        <a:ext cx="2246946" cy="1797556"/>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9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0"/>
              </a:spcBef>
              <a:defRPr sz="1200">
                <a:latin typeface="Times New Roman" pitchFamily="18" charset="0"/>
                <a:ea typeface="宋体" pitchFamily="2" charset="-122"/>
              </a:defRPr>
            </a:lvl1pPr>
          </a:lstStyle>
          <a:p>
            <a:endParaRPr lang="en-US" altLang="zh-CN"/>
          </a:p>
        </p:txBody>
      </p:sp>
      <p:sp>
        <p:nvSpPr>
          <p:cNvPr id="16896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sz="1200">
                <a:latin typeface="Times New Roman" pitchFamily="18" charset="0"/>
                <a:ea typeface="宋体" pitchFamily="2" charset="-122"/>
              </a:defRPr>
            </a:lvl1pPr>
          </a:lstStyle>
          <a:p>
            <a:endParaRPr lang="en-US" altLang="zh-CN"/>
          </a:p>
        </p:txBody>
      </p:sp>
      <p:sp>
        <p:nvSpPr>
          <p:cNvPr id="1689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6896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6896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spcBef>
                <a:spcPct val="0"/>
              </a:spcBef>
              <a:defRPr sz="1200">
                <a:latin typeface="Times New Roman" pitchFamily="18" charset="0"/>
                <a:ea typeface="宋体" pitchFamily="2" charset="-122"/>
              </a:defRPr>
            </a:lvl1pPr>
          </a:lstStyle>
          <a:p>
            <a:endParaRPr lang="en-US" altLang="zh-CN"/>
          </a:p>
        </p:txBody>
      </p:sp>
      <p:sp>
        <p:nvSpPr>
          <p:cNvPr id="16896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0"/>
              </a:spcBef>
              <a:defRPr sz="1200">
                <a:latin typeface="Times New Roman" pitchFamily="18" charset="0"/>
                <a:ea typeface="宋体" pitchFamily="2" charset="-122"/>
              </a:defRPr>
            </a:lvl1pPr>
          </a:lstStyle>
          <a:p>
            <a:fld id="{D8904E61-5771-4D2D-858E-6D3792584EC0}" type="slidenum">
              <a:rPr lang="en-US" altLang="zh-CN"/>
              <a:pPr/>
              <a:t>‹#›</a:t>
            </a:fld>
            <a:endParaRPr lang="en-US" altLang="zh-CN"/>
          </a:p>
        </p:txBody>
      </p:sp>
    </p:spTree>
    <p:extLst>
      <p:ext uri="{BB962C8B-B14F-4D97-AF65-F5344CB8AC3E}">
        <p14:creationId xmlns="" xmlns:p14="http://schemas.microsoft.com/office/powerpoint/2010/main" val="297945783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1EDF00-595B-4DF6-9888-DBA8EAA1AA9C}" type="slidenum">
              <a:rPr lang="en-US" altLang="zh-CN" smtClean="0"/>
              <a:pPr/>
              <a:t>1</a:t>
            </a:fld>
            <a:endParaRPr lang="en-US" altLang="zh-CN"/>
          </a:p>
        </p:txBody>
      </p:sp>
    </p:spTree>
    <p:extLst>
      <p:ext uri="{BB962C8B-B14F-4D97-AF65-F5344CB8AC3E}">
        <p14:creationId xmlns="" xmlns:p14="http://schemas.microsoft.com/office/powerpoint/2010/main" val="116188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zh-CN" altLang="en-US" sz="3200" dirty="0" smtClean="0"/>
              <a:t>数学的形式王国：借助一阶逻辑，构造整个数学的形式系统，从而用形式化手段证明所有的数学真理</a:t>
            </a:r>
            <a:endParaRPr lang="en-US" altLang="zh-CN" sz="3200" dirty="0" smtClean="0"/>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altLang="zh-CN" sz="3200" dirty="0" smtClean="0"/>
          </a:p>
          <a:p>
            <a:pPr marL="0" marR="0" lvl="1" indent="0" algn="l" defTabSz="914400" rtl="0" eaLnBrk="1" fontAlgn="base" latinLnBrk="0" hangingPunct="1">
              <a:lnSpc>
                <a:spcPct val="100000"/>
              </a:lnSpc>
              <a:spcBef>
                <a:spcPct val="30000"/>
              </a:spcBef>
              <a:spcAft>
                <a:spcPct val="0"/>
              </a:spcAft>
              <a:buClrTx/>
              <a:buSzTx/>
              <a:buFontTx/>
              <a:buNone/>
              <a:tabLst/>
              <a:defRPr/>
            </a:pPr>
            <a:r>
              <a:rPr lang="zh-CN" altLang="en-US" sz="3200" dirty="0" smtClean="0"/>
              <a:t>哥德尔第一不完全性定理：</a:t>
            </a:r>
            <a:r>
              <a:rPr lang="zh-CN" altLang="en-US" sz="3000" dirty="0" smtClean="0"/>
              <a:t>任何足以展开初等数论的数学形式系统，如果是一致的，就是不完全的，即其中必定存在不可判定命题</a:t>
            </a:r>
            <a:endParaRPr lang="en-US" altLang="zh-CN" sz="3000" dirty="0" smtClean="0"/>
          </a:p>
          <a:p>
            <a:pPr marL="0" marR="0" lvl="1" indent="0" algn="l" defTabSz="914400" rtl="0" eaLnBrk="1" fontAlgn="base" latinLnBrk="0" hangingPunct="1">
              <a:lnSpc>
                <a:spcPct val="100000"/>
              </a:lnSpc>
              <a:spcBef>
                <a:spcPct val="30000"/>
              </a:spcBef>
              <a:spcAft>
                <a:spcPct val="0"/>
              </a:spcAft>
              <a:buClrTx/>
              <a:buSzTx/>
              <a:buFontTx/>
              <a:buNone/>
              <a:tabLst/>
              <a:defRPr/>
            </a:pPr>
            <a:endParaRPr kumimoji="1" lang="en-US" altLang="zh-CN" sz="3000" kern="1200" dirty="0" smtClean="0">
              <a:solidFill>
                <a:schemeClr val="tx1"/>
              </a:solidFill>
              <a:latin typeface="Times New Roman" pitchFamily="18" charset="0"/>
              <a:ea typeface="宋体" pitchFamily="2" charset="-122"/>
              <a:cs typeface="+mn-cs"/>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kumimoji="1" lang="zh-CN" altLang="en-US" sz="3000" kern="1200" dirty="0" smtClean="0">
                <a:solidFill>
                  <a:schemeClr val="tx1"/>
                </a:solidFill>
                <a:latin typeface="Times New Roman" pitchFamily="18" charset="0"/>
                <a:ea typeface="宋体" pitchFamily="2" charset="-122"/>
                <a:cs typeface="+mn-cs"/>
              </a:rPr>
              <a:t>图灵机：能行的计算</a:t>
            </a:r>
            <a:r>
              <a:rPr kumimoji="1" lang="en-US" altLang="zh-CN" sz="3000" kern="1200" dirty="0" smtClean="0">
                <a:solidFill>
                  <a:schemeClr val="tx1"/>
                </a:solidFill>
                <a:latin typeface="Times New Roman" pitchFamily="18" charset="0"/>
                <a:ea typeface="宋体" pitchFamily="2" charset="-122"/>
                <a:cs typeface="+mn-cs"/>
              </a:rPr>
              <a:t>,</a:t>
            </a:r>
            <a:r>
              <a:rPr kumimoji="1" lang="zh-CN" altLang="zh-CN" sz="1200" kern="1200" dirty="0" smtClean="0">
                <a:solidFill>
                  <a:schemeClr val="tx1"/>
                </a:solidFill>
                <a:latin typeface="Times New Roman" pitchFamily="18" charset="0"/>
                <a:ea typeface="宋体" pitchFamily="2" charset="-122"/>
                <a:cs typeface="+mn-cs"/>
              </a:rPr>
              <a:t>可以用一种简单的只会做二元运算的机器来模拟所有的数学逻辑的证明</a:t>
            </a:r>
            <a:endParaRPr kumimoji="1" lang="en-US" altLang="zh-CN" sz="3000" kern="1200" dirty="0" smtClean="0">
              <a:solidFill>
                <a:schemeClr val="tx1"/>
              </a:solidFill>
              <a:latin typeface="Times New Roman" pitchFamily="18" charset="0"/>
              <a:ea typeface="宋体" pitchFamily="2" charset="-122"/>
              <a:cs typeface="+mn-cs"/>
            </a:endParaRPr>
          </a:p>
          <a:p>
            <a:pPr marL="0" marR="0" lvl="1" indent="0" algn="l" defTabSz="914400" rtl="0" eaLnBrk="1" fontAlgn="base" latinLnBrk="0" hangingPunct="1">
              <a:lnSpc>
                <a:spcPct val="100000"/>
              </a:lnSpc>
              <a:spcBef>
                <a:spcPct val="30000"/>
              </a:spcBef>
              <a:spcAft>
                <a:spcPct val="0"/>
              </a:spcAft>
              <a:buClrTx/>
              <a:buSzTx/>
              <a:buFontTx/>
              <a:buNone/>
              <a:tabLst/>
              <a:defRPr/>
            </a:pPr>
            <a:endParaRPr kumimoji="1" lang="en-US" altLang="zh-CN" sz="3000" kern="1200" dirty="0" smtClean="0">
              <a:solidFill>
                <a:schemeClr val="tx1"/>
              </a:solidFill>
              <a:latin typeface="Times New Roman" pitchFamily="18" charset="0"/>
              <a:ea typeface="宋体" pitchFamily="2" charset="-122"/>
              <a:cs typeface="+mn-cs"/>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kumimoji="1" lang="zh-CN" altLang="zh-CN" sz="1200" kern="1200" dirty="0" smtClean="0">
                <a:solidFill>
                  <a:schemeClr val="tx1"/>
                </a:solidFill>
                <a:latin typeface="Times New Roman" pitchFamily="18" charset="0"/>
                <a:ea typeface="宋体" pitchFamily="2" charset="-122"/>
                <a:cs typeface="+mn-cs"/>
              </a:rPr>
              <a:t>由于这一切工作推动导致计算机新的工具发明。我们就会问，随着计算机的发明，到底将导致什么样的人工智能呢？一种预见是它可以产生功能性的人工智能，帮助人做很多人不愿意做或者做的不太好事。同时，也有这么一种可能性，它也许会无限接近人的思维方式，甚至是感情活动，以致于最终代替人。这为我们人工智能研究提供了很有意思的问题。</a:t>
            </a:r>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11</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12</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13</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14</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1200" b="0" i="0" kern="1200" dirty="0" smtClean="0">
                <a:solidFill>
                  <a:schemeClr val="tx1"/>
                </a:solidFill>
                <a:latin typeface="Times New Roman" pitchFamily="18" charset="0"/>
                <a:ea typeface="宋体" pitchFamily="2" charset="-122"/>
                <a:cs typeface="+mn-cs"/>
              </a:rPr>
              <a:t>这使得科学家产生了相当乐观的情绪。比如西蒙就宣称也许十年之内，机器就可以获得和人类平均智能一样的高度，这是当时的很好的愿景。</a:t>
            </a:r>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15</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玩具模型</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局限：一方面就是当时人工智能所运用的数学模型和数学手段被发现是有理论缺陷的，比如：马文</a:t>
            </a:r>
            <a:r>
              <a:rPr lang="en-US" altLang="zh-CN" dirty="0" smtClean="0"/>
              <a:t>.</a:t>
            </a:r>
            <a:r>
              <a:rPr lang="zh-CN" altLang="en-US" dirty="0" smtClean="0"/>
              <a:t>明斯基在他的书中讨论了感知器在模式识别里面的局限。</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在很多的计算问题里面都有一个计算复杂度的瓶颈，它使得很多计算任务是以指数级来增加复杂度 （即著名的所谓</a:t>
            </a:r>
            <a:r>
              <a:rPr lang="en-US" altLang="zh-CN" dirty="0" smtClean="0"/>
              <a:t>NP</a:t>
            </a:r>
            <a:r>
              <a:rPr lang="zh-CN" altLang="en-US" dirty="0" smtClean="0"/>
              <a:t>问题）。</a:t>
            </a:r>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16</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17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公众和政府兴趣的转移，一些竞争对手的出现</a:t>
            </a:r>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18</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对于人工智能任务的明确和简化</a:t>
            </a:r>
            <a:endParaRPr lang="en-US" altLang="zh-CN" dirty="0" smtClean="0"/>
          </a:p>
          <a:p>
            <a:r>
              <a:rPr lang="zh-CN" altLang="en-US" dirty="0" smtClean="0"/>
              <a:t>把人工智能看作了一些列计算的结果</a:t>
            </a:r>
            <a:endParaRPr lang="en-US" altLang="zh-CN" dirty="0" smtClean="0"/>
          </a:p>
          <a:p>
            <a:endParaRPr lang="en-US" altLang="zh-CN" dirty="0" smtClean="0"/>
          </a:p>
          <a:p>
            <a:r>
              <a:rPr lang="zh-CN" altLang="en-US" dirty="0" smtClean="0"/>
              <a:t>做实用型的，功能型的</a:t>
            </a:r>
            <a:r>
              <a:rPr lang="en-US" altLang="zh-CN" dirty="0" smtClean="0"/>
              <a:t>AI</a:t>
            </a:r>
          </a:p>
          <a:p>
            <a:r>
              <a:rPr lang="zh-CN" altLang="en-US" dirty="0" smtClean="0"/>
              <a:t>至少我们知道我们在做什么，而且我们对结果有一个比较严格的度量</a:t>
            </a:r>
            <a:endParaRPr lang="en-US" altLang="zh-CN" dirty="0" smtClean="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19</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21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3</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22</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23</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24</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25</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26</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27</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28</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29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5</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6</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8</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9</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10</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D13FC82-FDDB-49B5-8774-32C963696150}" type="slidenum">
              <a:rPr lang="en-US" altLang="zh-CN"/>
              <a:pPr/>
              <a:t>‹#›</a:t>
            </a:fld>
            <a:endParaRPr lang="en-US" altLang="zh-CN"/>
          </a:p>
        </p:txBody>
      </p:sp>
    </p:spTree>
    <p:extLst>
      <p:ext uri="{BB962C8B-B14F-4D97-AF65-F5344CB8AC3E}">
        <p14:creationId xmlns="" xmlns:p14="http://schemas.microsoft.com/office/powerpoint/2010/main" val="1713996061"/>
      </p:ext>
    </p:extLst>
  </p:cSld>
  <p:clrMapOvr>
    <a:masterClrMapping/>
  </p:clrMapOvr>
  <p:transition spd="med">
    <p:pull dir="ld"/>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9C8F61D-4376-4147-B2D7-332A4136092D}" type="slidenum">
              <a:rPr lang="en-US" altLang="zh-CN"/>
              <a:pPr/>
              <a:t>‹#›</a:t>
            </a:fld>
            <a:endParaRPr lang="en-US" altLang="zh-CN"/>
          </a:p>
        </p:txBody>
      </p:sp>
    </p:spTree>
    <p:extLst>
      <p:ext uri="{BB962C8B-B14F-4D97-AF65-F5344CB8AC3E}">
        <p14:creationId xmlns="" xmlns:p14="http://schemas.microsoft.com/office/powerpoint/2010/main" val="2813379874"/>
      </p:ext>
    </p:extLst>
  </p:cSld>
  <p:clrMapOvr>
    <a:masterClrMapping/>
  </p:clrMapOvr>
  <p:transition spd="med">
    <p:pull dir="l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2E2DF00-DA3C-42B4-A6F7-26CBB657DDED}" type="slidenum">
              <a:rPr lang="en-US" altLang="zh-CN"/>
              <a:pPr/>
              <a:t>‹#›</a:t>
            </a:fld>
            <a:endParaRPr lang="en-US" altLang="zh-CN"/>
          </a:p>
        </p:txBody>
      </p:sp>
    </p:spTree>
    <p:extLst>
      <p:ext uri="{BB962C8B-B14F-4D97-AF65-F5344CB8AC3E}">
        <p14:creationId xmlns="" xmlns:p14="http://schemas.microsoft.com/office/powerpoint/2010/main" val="1547756584"/>
      </p:ext>
    </p:extLst>
  </p:cSld>
  <p:clrMapOvr>
    <a:masterClrMapping/>
  </p:clrMapOvr>
  <p:transition spd="med">
    <p:pull dir="l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5225"/>
            <a:ext cx="2133600" cy="476250"/>
          </a:xfrm>
        </p:spPr>
        <p:txBody>
          <a:bodyPr/>
          <a:lstStyle>
            <a:lvl1pPr>
              <a:defRPr/>
            </a:lvl1pPr>
          </a:lstStyle>
          <a:p>
            <a:fld id="{7C3FBA85-63EF-4392-B3E5-388C03B0C767}" type="slidenum">
              <a:rPr lang="en-US" altLang="zh-CN"/>
              <a:pPr/>
              <a:t>‹#›</a:t>
            </a:fld>
            <a:endParaRPr lang="en-US" altLang="zh-CN"/>
          </a:p>
        </p:txBody>
      </p:sp>
    </p:spTree>
    <p:extLst>
      <p:ext uri="{BB962C8B-B14F-4D97-AF65-F5344CB8AC3E}">
        <p14:creationId xmlns="" xmlns:p14="http://schemas.microsoft.com/office/powerpoint/2010/main" val="2614363778"/>
      </p:ext>
    </p:extLst>
  </p:cSld>
  <p:clrMapOvr>
    <a:masterClrMapping/>
  </p:clrMapOvr>
  <p:transition spd="med">
    <p:pull dir="ld"/>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5225"/>
            <a:ext cx="2133600" cy="476250"/>
          </a:xfrm>
        </p:spPr>
        <p:txBody>
          <a:bodyPr/>
          <a:lstStyle>
            <a:lvl1pPr>
              <a:defRPr/>
            </a:lvl1pPr>
          </a:lstStyle>
          <a:p>
            <a:fld id="{00443DEA-2D14-4615-8F06-B270994849E3}" type="slidenum">
              <a:rPr lang="en-US" altLang="zh-CN"/>
              <a:pPr/>
              <a:t>‹#›</a:t>
            </a:fld>
            <a:endParaRPr lang="en-US" altLang="zh-CN"/>
          </a:p>
        </p:txBody>
      </p:sp>
    </p:spTree>
    <p:extLst>
      <p:ext uri="{BB962C8B-B14F-4D97-AF65-F5344CB8AC3E}">
        <p14:creationId xmlns="" xmlns:p14="http://schemas.microsoft.com/office/powerpoint/2010/main" val="3412645903"/>
      </p:ext>
    </p:extLst>
  </p:cSld>
  <p:clrMapOvr>
    <a:masterClrMapping/>
  </p:clrMapOvr>
  <p:transition spd="med">
    <p:pull dir="ld"/>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fld id="{C6997F59-18E5-4AC3-A785-F6D49522544F}" type="slidenum">
              <a:rPr lang="en-US" altLang="zh-CN"/>
              <a:pPr/>
              <a:t>‹#›</a:t>
            </a:fld>
            <a:endParaRPr lang="en-US" altLang="zh-CN"/>
          </a:p>
        </p:txBody>
      </p:sp>
    </p:spTree>
    <p:extLst>
      <p:ext uri="{BB962C8B-B14F-4D97-AF65-F5344CB8AC3E}">
        <p14:creationId xmlns="" xmlns:p14="http://schemas.microsoft.com/office/powerpoint/2010/main" val="4238115119"/>
      </p:ext>
    </p:extLst>
  </p:cSld>
  <p:clrMapOvr>
    <a:masterClrMapping/>
  </p:clrMapOvr>
  <p:transition spd="med">
    <p:pull dir="ld"/>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fld id="{FD0DDD4C-A560-4E64-9230-1C29B58E8177}" type="slidenum">
              <a:rPr lang="en-US" altLang="zh-CN"/>
              <a:pPr/>
              <a:t>‹#›</a:t>
            </a:fld>
            <a:endParaRPr lang="en-US" altLang="zh-CN"/>
          </a:p>
        </p:txBody>
      </p:sp>
    </p:spTree>
    <p:extLst>
      <p:ext uri="{BB962C8B-B14F-4D97-AF65-F5344CB8AC3E}">
        <p14:creationId xmlns="" xmlns:p14="http://schemas.microsoft.com/office/powerpoint/2010/main" val="1003570040"/>
      </p:ext>
    </p:extLst>
  </p:cSld>
  <p:clrMapOvr>
    <a:masterClrMapping/>
  </p:clrMapOvr>
  <p:transition spd="med">
    <p:pull dir="l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2"/>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909146ED-F82D-4325-8D84-FFEC60261B23}" type="slidenum">
              <a:rPr lang="en-US" altLang="zh-CN"/>
              <a:pPr/>
              <a:t>‹#›</a:t>
            </a:fld>
            <a:endParaRPr lang="en-US" altLang="zh-CN"/>
          </a:p>
        </p:txBody>
      </p:sp>
    </p:spTree>
    <p:extLst>
      <p:ext uri="{BB962C8B-B14F-4D97-AF65-F5344CB8AC3E}">
        <p14:creationId xmlns="" xmlns:p14="http://schemas.microsoft.com/office/powerpoint/2010/main" val="527003744"/>
      </p:ext>
    </p:extLst>
  </p:cSld>
  <p:clrMapOvr>
    <a:masterClrMapping/>
  </p:clrMapOvr>
  <p:transition spd="med">
    <p:pull dir="l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638A0F9-2657-463A-94BD-8851C2F5F515}" type="slidenum">
              <a:rPr lang="en-US" altLang="zh-CN"/>
              <a:pPr/>
              <a:t>‹#›</a:t>
            </a:fld>
            <a:endParaRPr lang="en-US" altLang="zh-CN"/>
          </a:p>
        </p:txBody>
      </p:sp>
    </p:spTree>
    <p:extLst>
      <p:ext uri="{BB962C8B-B14F-4D97-AF65-F5344CB8AC3E}">
        <p14:creationId xmlns="" xmlns:p14="http://schemas.microsoft.com/office/powerpoint/2010/main" val="4039102691"/>
      </p:ext>
    </p:extLst>
  </p:cSld>
  <p:clrMapOvr>
    <a:masterClrMapping/>
  </p:clrMapOvr>
  <p:transition spd="med">
    <p:pull dir="l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9C6C0040-5B0C-4630-9ECA-1CD533A2BFF9}" type="slidenum">
              <a:rPr lang="en-US" altLang="zh-CN"/>
              <a:pPr/>
              <a:t>‹#›</a:t>
            </a:fld>
            <a:endParaRPr lang="en-US" altLang="zh-CN"/>
          </a:p>
        </p:txBody>
      </p:sp>
    </p:spTree>
    <p:extLst>
      <p:ext uri="{BB962C8B-B14F-4D97-AF65-F5344CB8AC3E}">
        <p14:creationId xmlns="" xmlns:p14="http://schemas.microsoft.com/office/powerpoint/2010/main" val="2000349065"/>
      </p:ext>
    </p:extLst>
  </p:cSld>
  <p:clrMapOvr>
    <a:masterClrMapping/>
  </p:clrMapOvr>
  <p:transition spd="med">
    <p:pull dir="l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2DC41275-CB0A-431C-9C6C-DE9114D9ABBE}" type="slidenum">
              <a:rPr lang="en-US" altLang="zh-CN"/>
              <a:pPr/>
              <a:t>‹#›</a:t>
            </a:fld>
            <a:endParaRPr lang="en-US" altLang="zh-CN"/>
          </a:p>
        </p:txBody>
      </p:sp>
    </p:spTree>
    <p:extLst>
      <p:ext uri="{BB962C8B-B14F-4D97-AF65-F5344CB8AC3E}">
        <p14:creationId xmlns="" xmlns:p14="http://schemas.microsoft.com/office/powerpoint/2010/main" val="587106278"/>
      </p:ext>
    </p:extLst>
  </p:cSld>
  <p:clrMapOvr>
    <a:masterClrMapping/>
  </p:clrMapOvr>
  <p:transition spd="med">
    <p:pull dir="ld"/>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722B9E28-8BA2-4F52-9AA2-B65412F8A75B}" type="slidenum">
              <a:rPr lang="en-US" altLang="zh-CN"/>
              <a:pPr/>
              <a:t>‹#›</a:t>
            </a:fld>
            <a:endParaRPr lang="en-US" altLang="zh-CN"/>
          </a:p>
        </p:txBody>
      </p:sp>
    </p:spTree>
    <p:extLst>
      <p:ext uri="{BB962C8B-B14F-4D97-AF65-F5344CB8AC3E}">
        <p14:creationId xmlns="" xmlns:p14="http://schemas.microsoft.com/office/powerpoint/2010/main" val="1197615757"/>
      </p:ext>
    </p:extLst>
  </p:cSld>
  <p:clrMapOvr>
    <a:masterClrMapping/>
  </p:clrMapOvr>
  <p:transition spd="med">
    <p:pull dir="l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255DE0FB-053A-4747-8848-0061DD0EEC34}" type="slidenum">
              <a:rPr lang="en-US" altLang="zh-CN"/>
              <a:pPr/>
              <a:t>‹#›</a:t>
            </a:fld>
            <a:endParaRPr lang="en-US" altLang="zh-CN"/>
          </a:p>
        </p:txBody>
      </p:sp>
    </p:spTree>
    <p:extLst>
      <p:ext uri="{BB962C8B-B14F-4D97-AF65-F5344CB8AC3E}">
        <p14:creationId xmlns="" xmlns:p14="http://schemas.microsoft.com/office/powerpoint/2010/main" val="3292723718"/>
      </p:ext>
    </p:extLst>
  </p:cSld>
  <p:clrMapOvr>
    <a:masterClrMapping/>
  </p:clrMapOvr>
  <p:transition spd="med">
    <p:pull dir="l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8D6F352-9D48-4136-A268-6B5EB8CE44B0}" type="slidenum">
              <a:rPr lang="en-US" altLang="zh-CN"/>
              <a:pPr/>
              <a:t>‹#›</a:t>
            </a:fld>
            <a:endParaRPr lang="en-US" altLang="zh-CN"/>
          </a:p>
        </p:txBody>
      </p:sp>
    </p:spTree>
    <p:extLst>
      <p:ext uri="{BB962C8B-B14F-4D97-AF65-F5344CB8AC3E}">
        <p14:creationId xmlns="" xmlns:p14="http://schemas.microsoft.com/office/powerpoint/2010/main" val="2848820343"/>
      </p:ext>
    </p:extLst>
  </p:cSld>
  <p:clrMapOvr>
    <a:masterClrMapping/>
  </p:clrMapOvr>
  <p:transition spd="med">
    <p:pull dir="ld"/>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35394BC-47B0-4DED-A67C-AF01BE773EB3}" type="slidenum">
              <a:rPr lang="en-US" altLang="zh-CN"/>
              <a:pPr/>
              <a:t>‹#›</a:t>
            </a:fld>
            <a:endParaRPr lang="en-US" altLang="zh-CN"/>
          </a:p>
        </p:txBody>
      </p:sp>
    </p:spTree>
    <p:extLst>
      <p:ext uri="{BB962C8B-B14F-4D97-AF65-F5344CB8AC3E}">
        <p14:creationId xmlns="" xmlns:p14="http://schemas.microsoft.com/office/powerpoint/2010/main" val="566627891"/>
      </p:ext>
    </p:extLst>
  </p:cSld>
  <p:clrMapOvr>
    <a:masterClrMapping/>
  </p:clrMapOvr>
  <p:transition spd="med">
    <p:pull dir="ld"/>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339971"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33997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0"/>
              </a:spcBef>
              <a:defRPr kumimoji="0" sz="1400">
                <a:ea typeface="+mn-ea"/>
              </a:defRPr>
            </a:lvl1pPr>
          </a:lstStyle>
          <a:p>
            <a:endParaRPr lang="en-US" altLang="zh-CN"/>
          </a:p>
        </p:txBody>
      </p:sp>
      <p:sp>
        <p:nvSpPr>
          <p:cNvPr id="339973"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0"/>
              </a:spcBef>
              <a:defRPr kumimoji="0" sz="1400">
                <a:ea typeface="+mn-ea"/>
              </a:defRPr>
            </a:lvl1pPr>
          </a:lstStyle>
          <a:p>
            <a:endParaRPr lang="en-US" altLang="zh-CN"/>
          </a:p>
        </p:txBody>
      </p:sp>
      <p:sp>
        <p:nvSpPr>
          <p:cNvPr id="339974"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kumimoji="0" sz="1400">
                <a:ea typeface="+mn-ea"/>
              </a:defRPr>
            </a:lvl1pPr>
          </a:lstStyle>
          <a:p>
            <a:fld id="{F5193339-0CFC-4F11-85B6-906364A17A6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Lst>
  <p:transition spd="med">
    <p:pull dir="ld"/>
  </p:transition>
  <p:timing>
    <p:tnLst>
      <p:par>
        <p:cTn id="1" dur="indefinite" restart="never" nodeType="tmRoot"/>
      </p:par>
    </p:tnLst>
  </p:timing>
  <p:hf hdr="0" ftr="0" dt="0"/>
  <p:txStyles>
    <p:titleStyle>
      <a:lvl1pPr algn="ctr" rtl="0" fontAlgn="base">
        <a:spcBef>
          <a:spcPct val="0"/>
        </a:spcBef>
        <a:spcAft>
          <a:spcPct val="0"/>
        </a:spcAft>
        <a:defRPr sz="4400">
          <a:solidFill>
            <a:schemeClr val="tx2"/>
          </a:solidFill>
          <a:latin typeface="方正姚体" pitchFamily="2" charset="-122"/>
          <a:ea typeface="方正姚体" pitchFamily="2" charset="-122"/>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fontAlgn="base">
        <a:spcBef>
          <a:spcPct val="20000"/>
        </a:spcBef>
        <a:spcAft>
          <a:spcPct val="0"/>
        </a:spcAft>
        <a:buChar char="•"/>
        <a:defRPr sz="2600" b="1">
          <a:solidFill>
            <a:schemeClr val="tx1"/>
          </a:solidFill>
          <a:latin typeface="幼圆" pitchFamily="49" charset="-122"/>
          <a:ea typeface="幼圆" pitchFamily="49" charset="-122"/>
          <a:cs typeface="+mn-cs"/>
        </a:defRPr>
      </a:lvl1pPr>
      <a:lvl2pPr marL="742950" indent="-285750" algn="l" rtl="0" fontAlgn="base">
        <a:spcBef>
          <a:spcPct val="20000"/>
        </a:spcBef>
        <a:spcAft>
          <a:spcPct val="0"/>
        </a:spcAft>
        <a:buChar char="–"/>
        <a:defRPr sz="2400" b="1">
          <a:solidFill>
            <a:schemeClr val="tx1"/>
          </a:solidFill>
          <a:latin typeface="仿宋_GB2312" pitchFamily="49" charset="-122"/>
          <a:ea typeface="仿宋_GB2312" pitchFamily="49" charset="-122"/>
        </a:defRPr>
      </a:lvl2pPr>
      <a:lvl3pPr marL="1143000" indent="-228600" algn="l" rtl="0" fontAlgn="base">
        <a:spcBef>
          <a:spcPct val="20000"/>
        </a:spcBef>
        <a:spcAft>
          <a:spcPct val="0"/>
        </a:spcAft>
        <a:buChar char="•"/>
        <a:defRPr sz="2200">
          <a:solidFill>
            <a:schemeClr val="tx1"/>
          </a:solidFill>
          <a:latin typeface="仿宋_GB2312" pitchFamily="49" charset="-122"/>
          <a:ea typeface="仿宋_GB2312" pitchFamily="49" charset="-122"/>
        </a:defRPr>
      </a:lvl3pPr>
      <a:lvl4pPr marL="1600200" indent="-228600" algn="l" rtl="0" fontAlgn="base">
        <a:spcBef>
          <a:spcPct val="20000"/>
        </a:spcBef>
        <a:spcAft>
          <a:spcPct val="0"/>
        </a:spcAft>
        <a:buChar char="–"/>
        <a:defRPr sz="2000">
          <a:solidFill>
            <a:schemeClr val="tx1"/>
          </a:solidFill>
          <a:latin typeface="仿宋_GB2312" pitchFamily="49" charset="-122"/>
          <a:ea typeface="仿宋_GB2312" pitchFamily="49" charset="-122"/>
        </a:defRPr>
      </a:lvl4pPr>
      <a:lvl5pPr marL="2057400" indent="-228600" algn="l" rtl="0" fontAlgn="base">
        <a:spcBef>
          <a:spcPct val="20000"/>
        </a:spcBef>
        <a:spcAft>
          <a:spcPct val="0"/>
        </a:spcAft>
        <a:buChar char="»"/>
        <a:defRPr sz="2000">
          <a:solidFill>
            <a:schemeClr val="tx1"/>
          </a:solidFill>
          <a:latin typeface="仿宋_GB2312" pitchFamily="49" charset="-122"/>
          <a:ea typeface="仿宋_GB2312" pitchFamily="49"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xfrm>
            <a:off x="614363" y="1166887"/>
            <a:ext cx="7772400" cy="1470025"/>
          </a:xfrm>
        </p:spPr>
        <p:txBody>
          <a:bodyPr/>
          <a:lstStyle/>
          <a:p>
            <a:pPr eaLnBrk="1" hangingPunct="1"/>
            <a:r>
              <a:rPr lang="en-US" altLang="zh-CN" sz="7200" dirty="0" smtClean="0">
                <a:solidFill>
                  <a:srgbClr val="FF0000"/>
                </a:solidFill>
                <a:ea typeface="隶书" pitchFamily="49" charset="-122"/>
              </a:rPr>
              <a:t>Advanced AI</a:t>
            </a:r>
            <a:br>
              <a:rPr lang="en-US" altLang="zh-CN" sz="7200" dirty="0" smtClean="0">
                <a:solidFill>
                  <a:srgbClr val="FF0000"/>
                </a:solidFill>
                <a:ea typeface="隶书" pitchFamily="49" charset="-122"/>
              </a:rPr>
            </a:br>
            <a:r>
              <a:rPr lang="zh-CN" altLang="en-US" sz="7200" dirty="0" smtClean="0">
                <a:solidFill>
                  <a:srgbClr val="FF0000"/>
                </a:solidFill>
                <a:ea typeface="隶书" pitchFamily="49" charset="-122"/>
              </a:rPr>
              <a:t>学习课程</a:t>
            </a:r>
          </a:p>
        </p:txBody>
      </p:sp>
      <p:sp>
        <p:nvSpPr>
          <p:cNvPr id="12292" name="Rectangle 4"/>
          <p:cNvSpPr>
            <a:spLocks noChangeArrowheads="1"/>
          </p:cNvSpPr>
          <p:nvPr/>
        </p:nvSpPr>
        <p:spPr bwMode="auto">
          <a:xfrm>
            <a:off x="457200" y="6245225"/>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zh-CN" sz="1400"/>
          </a:p>
        </p:txBody>
      </p:sp>
      <p:pic>
        <p:nvPicPr>
          <p:cNvPr id="12295" name="Picture 10" descr="http://t0.gstatic.com/images?q=tbn:ANd9GcS2nkzKA1a7Gv7tUBOyjAAinRnB9uH0Ke8gN-dHZZTpb9GsDhq6qA"/>
          <p:cNvPicPr>
            <a:picLocks noChangeAspect="1" noChangeArrowheads="1"/>
          </p:cNvPicPr>
          <p:nvPr/>
        </p:nvPicPr>
        <p:blipFill>
          <a:blip r:embed="rId3" cstate="print">
            <a:extLst>
              <a:ext uri="{28A0092B-C50C-407E-A947-70E740481C1C}">
                <a14:useLocalDpi xmlns="" xmlns:a14="http://schemas.microsoft.com/office/drawing/2010/main" val="0"/>
              </a:ext>
            </a:extLst>
          </a:blip>
          <a:srcRect l="7700" t="6602" r="11195" b="27930"/>
          <a:stretch>
            <a:fillRect/>
          </a:stretch>
        </p:blipFill>
        <p:spPr bwMode="auto">
          <a:xfrm>
            <a:off x="7689850" y="33338"/>
            <a:ext cx="1436688" cy="168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296" name="Picture 12" descr="http://t0.gstatic.com/images?q=tbn:ANd9GcRRQAKLygWTUPr319LaczMNk7p0HnnI9ny4pmRYbLfehk96IrP8"/>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4925" y="34925"/>
            <a:ext cx="1457325" cy="170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副标题 9"/>
          <p:cNvSpPr>
            <a:spLocks noGrp="1"/>
          </p:cNvSpPr>
          <p:nvPr>
            <p:ph type="subTitle" idx="1"/>
          </p:nvPr>
        </p:nvSpPr>
        <p:spPr/>
        <p:txBody>
          <a:bodyPr/>
          <a:lstStyle/>
          <a:p>
            <a:r>
              <a:rPr lang="zh-CN" altLang="en-US" dirty="0" smtClean="0"/>
              <a:t>罗平</a:t>
            </a:r>
            <a:endParaRPr lang="zh-CN" altLang="en-US" dirty="0"/>
          </a:p>
        </p:txBody>
      </p:sp>
    </p:spTree>
    <p:extLst>
      <p:ext uri="{BB962C8B-B14F-4D97-AF65-F5344CB8AC3E}">
        <p14:creationId xmlns="" xmlns:p14="http://schemas.microsoft.com/office/powerpoint/2010/main" val="4163623214"/>
      </p:ext>
    </p:extLst>
  </p:cSld>
  <p:clrMapOvr>
    <a:masterClrMapping/>
  </p:clrMapOvr>
  <p:transition spd="med">
    <p:pull dir="l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AI</a:t>
            </a:r>
            <a:r>
              <a:rPr lang="zh-CN" altLang="en-US" b="1" dirty="0" smtClean="0">
                <a:solidFill>
                  <a:srgbClr val="C00000"/>
                </a:solidFill>
                <a:latin typeface="Times New Roman" pitchFamily="18" charset="0"/>
                <a:cs typeface="Times New Roman" pitchFamily="18" charset="0"/>
              </a:rPr>
              <a:t>的起源</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10</a:t>
            </a:fld>
            <a:endParaRPr lang="en-US" altLang="zh-CN"/>
          </a:p>
        </p:txBody>
      </p:sp>
      <p:sp>
        <p:nvSpPr>
          <p:cNvPr id="7" name="内容占位符 6"/>
          <p:cNvSpPr>
            <a:spLocks noGrp="1"/>
          </p:cNvSpPr>
          <p:nvPr>
            <p:ph idx="1"/>
          </p:nvPr>
        </p:nvSpPr>
        <p:spPr>
          <a:xfrm>
            <a:off x="457200" y="1423317"/>
            <a:ext cx="8229600" cy="4525963"/>
          </a:xfrm>
        </p:spPr>
        <p:txBody>
          <a:bodyPr/>
          <a:lstStyle/>
          <a:p>
            <a:r>
              <a:rPr lang="en-US" altLang="zh-CN" dirty="0" smtClean="0"/>
              <a:t>AI</a:t>
            </a:r>
            <a:r>
              <a:rPr lang="zh-CN" altLang="en-US" dirty="0" smtClean="0"/>
              <a:t>的渊源（</a:t>
            </a:r>
            <a:r>
              <a:rPr lang="en-US" altLang="zh-CN" dirty="0" smtClean="0"/>
              <a:t>20</a:t>
            </a:r>
            <a:r>
              <a:rPr lang="zh-CN" altLang="en-US" dirty="0" smtClean="0"/>
              <a:t>世纪早期及之前）</a:t>
            </a:r>
          </a:p>
        </p:txBody>
      </p:sp>
      <p:pic>
        <p:nvPicPr>
          <p:cNvPr id="1026" name="Picture 2" descr="C:\计算所工作\国科大课程\2016\高级人工智能\20160920\1.jpg"/>
          <p:cNvPicPr>
            <a:picLocks noChangeAspect="1" noChangeArrowheads="1"/>
          </p:cNvPicPr>
          <p:nvPr/>
        </p:nvPicPr>
        <p:blipFill>
          <a:blip r:embed="rId3" cstate="print"/>
          <a:srcRect/>
          <a:stretch>
            <a:fillRect/>
          </a:stretch>
        </p:blipFill>
        <p:spPr bwMode="auto">
          <a:xfrm>
            <a:off x="1223628" y="2024844"/>
            <a:ext cx="3150350" cy="4200467"/>
          </a:xfrm>
          <a:prstGeom prst="rect">
            <a:avLst/>
          </a:prstGeom>
          <a:noFill/>
        </p:spPr>
      </p:pic>
      <p:pic>
        <p:nvPicPr>
          <p:cNvPr id="1027" name="Picture 3" descr="C:\计算所工作\国科大课程\2016\高级人工智能\20160920\2.jpg"/>
          <p:cNvPicPr>
            <a:picLocks noChangeAspect="1" noChangeArrowheads="1"/>
          </p:cNvPicPr>
          <p:nvPr/>
        </p:nvPicPr>
        <p:blipFill>
          <a:blip r:embed="rId4" cstate="print"/>
          <a:srcRect/>
          <a:stretch>
            <a:fillRect/>
          </a:stretch>
        </p:blipFill>
        <p:spPr bwMode="auto">
          <a:xfrm>
            <a:off x="4418983" y="2024843"/>
            <a:ext cx="3177353" cy="4236471"/>
          </a:xfrm>
          <a:prstGeom prst="rect">
            <a:avLst/>
          </a:prstGeom>
          <a:noFill/>
        </p:spPr>
      </p:pic>
      <p:sp>
        <p:nvSpPr>
          <p:cNvPr id="13" name="TextBox 12"/>
          <p:cNvSpPr txBox="1"/>
          <p:nvPr/>
        </p:nvSpPr>
        <p:spPr>
          <a:xfrm>
            <a:off x="35496" y="6408040"/>
            <a:ext cx="5400600" cy="369332"/>
          </a:xfrm>
          <a:prstGeom prst="rect">
            <a:avLst/>
          </a:prstGeom>
          <a:noFill/>
        </p:spPr>
        <p:txBody>
          <a:bodyPr wrap="square" rtlCol="0">
            <a:spAutoFit/>
          </a:bodyPr>
          <a:lstStyle/>
          <a:p>
            <a:r>
              <a:rPr lang="zh-CN" altLang="en-US" dirty="0" smtClean="0"/>
              <a:t>图来自于欣（</a:t>
            </a:r>
            <a:r>
              <a:rPr lang="en-US" altLang="zh-CN" dirty="0" smtClean="0"/>
              <a:t>2015</a:t>
            </a:r>
            <a:r>
              <a:rPr lang="zh-CN" altLang="en-US" dirty="0" smtClean="0"/>
              <a:t>级声学所研究生）的微信朋友圈</a:t>
            </a:r>
            <a:endParaRPr lang="zh-CN" altLang="en-US" dirty="0"/>
          </a:p>
        </p:txBody>
      </p:sp>
    </p:spTree>
  </p:cSld>
  <p:clrMapOvr>
    <a:masterClrMapping/>
  </p:clrMapOvr>
  <p:transition spd="med">
    <p:pull dir="l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AI</a:t>
            </a:r>
            <a:r>
              <a:rPr lang="zh-CN" altLang="en-US" b="1" dirty="0" smtClean="0">
                <a:solidFill>
                  <a:srgbClr val="C00000"/>
                </a:solidFill>
                <a:latin typeface="Times New Roman" pitchFamily="18" charset="0"/>
                <a:cs typeface="Times New Roman" pitchFamily="18" charset="0"/>
              </a:rPr>
              <a:t>的起源</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11</a:t>
            </a:fld>
            <a:endParaRPr lang="en-US" altLang="zh-CN"/>
          </a:p>
        </p:txBody>
      </p:sp>
      <p:sp>
        <p:nvSpPr>
          <p:cNvPr id="7" name="内容占位符 6"/>
          <p:cNvSpPr>
            <a:spLocks noGrp="1"/>
          </p:cNvSpPr>
          <p:nvPr>
            <p:ph idx="1"/>
          </p:nvPr>
        </p:nvSpPr>
        <p:spPr>
          <a:xfrm>
            <a:off x="457200" y="1423317"/>
            <a:ext cx="8229600" cy="4525963"/>
          </a:xfrm>
        </p:spPr>
        <p:txBody>
          <a:bodyPr/>
          <a:lstStyle/>
          <a:p>
            <a:r>
              <a:rPr lang="en-US" altLang="zh-CN" dirty="0" smtClean="0"/>
              <a:t>AI</a:t>
            </a:r>
            <a:r>
              <a:rPr lang="zh-CN" altLang="en-US" dirty="0" smtClean="0"/>
              <a:t>诞生的黎明曙光（</a:t>
            </a:r>
            <a:r>
              <a:rPr lang="en-US" altLang="zh-CN" dirty="0" smtClean="0"/>
              <a:t>1930</a:t>
            </a:r>
            <a:r>
              <a:rPr lang="zh-CN" altLang="en-US" dirty="0" smtClean="0"/>
              <a:t>年</a:t>
            </a:r>
            <a:r>
              <a:rPr lang="en-US" altLang="zh-CN" dirty="0" smtClean="0"/>
              <a:t>-1950</a:t>
            </a:r>
            <a:r>
              <a:rPr lang="zh-CN" altLang="en-US" dirty="0" smtClean="0"/>
              <a:t>年）</a:t>
            </a:r>
            <a:endParaRPr lang="en-US" altLang="zh-CN" dirty="0" smtClean="0"/>
          </a:p>
        </p:txBody>
      </p:sp>
      <p:sp>
        <p:nvSpPr>
          <p:cNvPr id="5" name="矩形 4"/>
          <p:cNvSpPr/>
          <p:nvPr/>
        </p:nvSpPr>
        <p:spPr>
          <a:xfrm>
            <a:off x="468052" y="1916832"/>
            <a:ext cx="8712460" cy="923330"/>
          </a:xfrm>
          <a:prstGeom prst="rect">
            <a:avLst/>
          </a:prstGeom>
        </p:spPr>
        <p:txBody>
          <a:bodyPr wrap="square">
            <a:spAutoFit/>
          </a:bodyPr>
          <a:lstStyle/>
          <a:p>
            <a:r>
              <a:rPr lang="zh-CN" altLang="en-US" dirty="0" smtClean="0"/>
              <a:t>“</a:t>
            </a:r>
            <a:r>
              <a:rPr lang="zh-CN" altLang="zh-CN" dirty="0" smtClean="0"/>
              <a:t>人工智能成为一门显性的、严格的、系统的、可实现的科学和工程的一个领域，得益于上个世纪</a:t>
            </a:r>
            <a:r>
              <a:rPr lang="zh-CN" altLang="zh-CN" b="1" dirty="0" smtClean="0">
                <a:solidFill>
                  <a:srgbClr val="0000FF"/>
                </a:solidFill>
              </a:rPr>
              <a:t>逻辑科学、计算机科学、信息论、控制论</a:t>
            </a:r>
            <a:r>
              <a:rPr lang="zh-CN" altLang="zh-CN" dirty="0" smtClean="0"/>
              <a:t>很多学科的发展的交汇。它基于一个很基本的假设，认为人的思维活动是可以用机械的方式替代和完成。</a:t>
            </a:r>
            <a:r>
              <a:rPr lang="zh-CN" altLang="en-US" dirty="0" smtClean="0"/>
              <a:t>”</a:t>
            </a:r>
            <a:endParaRPr lang="zh-CN" altLang="en-US" dirty="0"/>
          </a:p>
        </p:txBody>
      </p:sp>
      <p:pic>
        <p:nvPicPr>
          <p:cNvPr id="47106" name="Picture 2" descr="http://f.hiphotos.baidu.com/baike/w%3D268%3Bg%3D0/sign=0c339dcff403738dde4a0b248b20d76c/77c6a7efce1b9d1648c8780ef1deb48f8c546456.jpg"/>
          <p:cNvPicPr>
            <a:picLocks noChangeAspect="1" noChangeArrowheads="1"/>
          </p:cNvPicPr>
          <p:nvPr/>
        </p:nvPicPr>
        <p:blipFill>
          <a:blip r:embed="rId3" cstate="print"/>
          <a:srcRect/>
          <a:stretch>
            <a:fillRect/>
          </a:stretch>
        </p:blipFill>
        <p:spPr bwMode="auto">
          <a:xfrm>
            <a:off x="323528" y="3068960"/>
            <a:ext cx="2016224" cy="2685791"/>
          </a:xfrm>
          <a:prstGeom prst="rect">
            <a:avLst/>
          </a:prstGeom>
          <a:noFill/>
        </p:spPr>
      </p:pic>
      <p:sp>
        <p:nvSpPr>
          <p:cNvPr id="8" name="TextBox 7"/>
          <p:cNvSpPr txBox="1"/>
          <p:nvPr/>
        </p:nvSpPr>
        <p:spPr>
          <a:xfrm>
            <a:off x="538718" y="5841268"/>
            <a:ext cx="1569660" cy="369332"/>
          </a:xfrm>
          <a:prstGeom prst="rect">
            <a:avLst/>
          </a:prstGeom>
          <a:noFill/>
        </p:spPr>
        <p:txBody>
          <a:bodyPr wrap="none" rtlCol="0">
            <a:spAutoFit/>
          </a:bodyPr>
          <a:lstStyle/>
          <a:p>
            <a:r>
              <a:rPr lang="zh-CN" altLang="en-US" dirty="0" smtClean="0"/>
              <a:t>罗素和怀德海</a:t>
            </a:r>
            <a:endParaRPr lang="zh-CN" altLang="en-US" dirty="0"/>
          </a:p>
        </p:txBody>
      </p:sp>
      <p:pic>
        <p:nvPicPr>
          <p:cNvPr id="47108" name="Picture 4" descr="http://pic.baike.soso.com/p/20140731/20140731100803-930592820.jpg"/>
          <p:cNvPicPr>
            <a:picLocks noChangeAspect="1" noChangeArrowheads="1"/>
          </p:cNvPicPr>
          <p:nvPr/>
        </p:nvPicPr>
        <p:blipFill>
          <a:blip r:embed="rId4" cstate="print"/>
          <a:srcRect/>
          <a:stretch>
            <a:fillRect/>
          </a:stretch>
        </p:blipFill>
        <p:spPr bwMode="auto">
          <a:xfrm>
            <a:off x="2519772" y="3068960"/>
            <a:ext cx="2160240" cy="2677983"/>
          </a:xfrm>
          <a:prstGeom prst="rect">
            <a:avLst/>
          </a:prstGeom>
          <a:noFill/>
        </p:spPr>
      </p:pic>
      <p:sp>
        <p:nvSpPr>
          <p:cNvPr id="9" name="右箭头 8"/>
          <p:cNvSpPr/>
          <p:nvPr/>
        </p:nvSpPr>
        <p:spPr bwMode="auto">
          <a:xfrm>
            <a:off x="2123728" y="4113076"/>
            <a:ext cx="692548" cy="447620"/>
          </a:xfrm>
          <a:prstGeom prst="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pPr>
            <a:endParaRPr kumimoji="1" lang="zh-CN" altLang="en-US" sz="1800" b="0" i="0" u="none" strike="noStrike" cap="none" normalizeH="0" baseline="0" smtClean="0">
              <a:ln>
                <a:noFill/>
              </a:ln>
              <a:solidFill>
                <a:srgbClr val="C00000"/>
              </a:solidFill>
              <a:effectLst/>
              <a:latin typeface="Arial" charset="0"/>
              <a:ea typeface="PMingLiU" pitchFamily="18" charset="-120"/>
            </a:endParaRPr>
          </a:p>
        </p:txBody>
      </p:sp>
      <p:sp>
        <p:nvSpPr>
          <p:cNvPr id="10" name="TextBox 9"/>
          <p:cNvSpPr txBox="1"/>
          <p:nvPr/>
        </p:nvSpPr>
        <p:spPr>
          <a:xfrm>
            <a:off x="2843808" y="5831918"/>
            <a:ext cx="1338828" cy="729430"/>
          </a:xfrm>
          <a:prstGeom prst="rect">
            <a:avLst/>
          </a:prstGeom>
          <a:noFill/>
        </p:spPr>
        <p:txBody>
          <a:bodyPr wrap="none" rtlCol="0">
            <a:spAutoFit/>
          </a:bodyPr>
          <a:lstStyle/>
          <a:p>
            <a:r>
              <a:rPr lang="zh-CN" altLang="en-US" dirty="0" smtClean="0"/>
              <a:t>希尔伯特的</a:t>
            </a:r>
            <a:endParaRPr lang="en-US" altLang="zh-CN" dirty="0" smtClean="0"/>
          </a:p>
          <a:p>
            <a:r>
              <a:rPr lang="zh-CN" altLang="en-US" dirty="0" smtClean="0"/>
              <a:t>宏伟构想</a:t>
            </a:r>
            <a:endParaRPr lang="zh-CN" altLang="en-US" dirty="0"/>
          </a:p>
        </p:txBody>
      </p:sp>
      <p:pic>
        <p:nvPicPr>
          <p:cNvPr id="11" name="Picture 2" descr="哥德尔不完全性定理：心想事成 vs 事与愿违 - lixiangdong2510@126 - 我的博客"/>
          <p:cNvPicPr>
            <a:picLocks noChangeAspect="1" noChangeArrowheads="1"/>
          </p:cNvPicPr>
          <p:nvPr/>
        </p:nvPicPr>
        <p:blipFill>
          <a:blip r:embed="rId5" cstate="print"/>
          <a:srcRect/>
          <a:stretch>
            <a:fillRect/>
          </a:stretch>
        </p:blipFill>
        <p:spPr bwMode="auto">
          <a:xfrm>
            <a:off x="4896036" y="3140968"/>
            <a:ext cx="1900582" cy="2556284"/>
          </a:xfrm>
          <a:prstGeom prst="rect">
            <a:avLst/>
          </a:prstGeom>
          <a:noFill/>
        </p:spPr>
      </p:pic>
      <p:sp>
        <p:nvSpPr>
          <p:cNvPr id="12" name="右箭头 11"/>
          <p:cNvSpPr/>
          <p:nvPr/>
        </p:nvSpPr>
        <p:spPr bwMode="auto">
          <a:xfrm>
            <a:off x="4463988" y="4113076"/>
            <a:ext cx="692548" cy="447620"/>
          </a:xfrm>
          <a:prstGeom prst="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pPr>
            <a:endParaRPr kumimoji="1" lang="zh-CN" altLang="en-US" sz="1800" b="0" i="0" u="none" strike="noStrike" cap="none" normalizeH="0" baseline="0" smtClean="0">
              <a:ln>
                <a:noFill/>
              </a:ln>
              <a:solidFill>
                <a:srgbClr val="C00000"/>
              </a:solidFill>
              <a:effectLst/>
              <a:latin typeface="Arial" charset="0"/>
              <a:ea typeface="PMingLiU" pitchFamily="18" charset="-120"/>
            </a:endParaRPr>
          </a:p>
        </p:txBody>
      </p:sp>
      <p:sp>
        <p:nvSpPr>
          <p:cNvPr id="13" name="TextBox 12"/>
          <p:cNvSpPr txBox="1"/>
          <p:nvPr/>
        </p:nvSpPr>
        <p:spPr>
          <a:xfrm>
            <a:off x="5220072" y="5841268"/>
            <a:ext cx="1338828" cy="729430"/>
          </a:xfrm>
          <a:prstGeom prst="rect">
            <a:avLst/>
          </a:prstGeom>
          <a:noFill/>
        </p:spPr>
        <p:txBody>
          <a:bodyPr wrap="none" rtlCol="0">
            <a:spAutoFit/>
          </a:bodyPr>
          <a:lstStyle/>
          <a:p>
            <a:r>
              <a:rPr lang="zh-CN" altLang="en-US" dirty="0" smtClean="0"/>
              <a:t>哥德尔的</a:t>
            </a:r>
            <a:endParaRPr lang="en-US" altLang="zh-CN" dirty="0" smtClean="0"/>
          </a:p>
          <a:p>
            <a:r>
              <a:rPr lang="zh-CN" altLang="en-US" dirty="0" smtClean="0"/>
              <a:t>不完备定理</a:t>
            </a:r>
            <a:endParaRPr lang="zh-CN" altLang="en-US" dirty="0"/>
          </a:p>
        </p:txBody>
      </p:sp>
      <p:sp>
        <p:nvSpPr>
          <p:cNvPr id="47110" name="AutoShape 6" descr="http://img5.imgtn.bdimg.com/it/u=1663933951,290557627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7112" name="AutoShape 8" descr="http://img5.imgtn.bdimg.com/it/u=1663933951,290557627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7114" name="Picture 10" descr="http://photocdn.sohu.com/20110731/Img315037118.jpg"/>
          <p:cNvPicPr>
            <a:picLocks noChangeAspect="1" noChangeArrowheads="1"/>
          </p:cNvPicPr>
          <p:nvPr/>
        </p:nvPicPr>
        <p:blipFill>
          <a:blip r:embed="rId6" cstate="print"/>
          <a:srcRect/>
          <a:stretch>
            <a:fillRect/>
          </a:stretch>
        </p:blipFill>
        <p:spPr bwMode="auto">
          <a:xfrm>
            <a:off x="7092280" y="3139440"/>
            <a:ext cx="2051720" cy="2557812"/>
          </a:xfrm>
          <a:prstGeom prst="rect">
            <a:avLst/>
          </a:prstGeom>
          <a:noFill/>
        </p:spPr>
      </p:pic>
      <p:sp>
        <p:nvSpPr>
          <p:cNvPr id="17" name="右箭头 16"/>
          <p:cNvSpPr/>
          <p:nvPr/>
        </p:nvSpPr>
        <p:spPr bwMode="auto">
          <a:xfrm>
            <a:off x="6624228" y="4041068"/>
            <a:ext cx="692548" cy="447620"/>
          </a:xfrm>
          <a:prstGeom prst="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pPr>
            <a:endParaRPr kumimoji="1" lang="zh-CN" altLang="en-US" sz="1800" b="0" i="0" u="none" strike="noStrike" cap="none" normalizeH="0" baseline="0" smtClean="0">
              <a:ln>
                <a:noFill/>
              </a:ln>
              <a:solidFill>
                <a:srgbClr val="C00000"/>
              </a:solidFill>
              <a:effectLst/>
              <a:latin typeface="Arial" charset="0"/>
              <a:ea typeface="PMingLiU" pitchFamily="18" charset="-120"/>
            </a:endParaRPr>
          </a:p>
        </p:txBody>
      </p:sp>
      <p:sp>
        <p:nvSpPr>
          <p:cNvPr id="18" name="TextBox 17"/>
          <p:cNvSpPr txBox="1"/>
          <p:nvPr/>
        </p:nvSpPr>
        <p:spPr>
          <a:xfrm>
            <a:off x="7655277" y="5831976"/>
            <a:ext cx="877163" cy="369332"/>
          </a:xfrm>
          <a:prstGeom prst="rect">
            <a:avLst/>
          </a:prstGeom>
          <a:noFill/>
        </p:spPr>
        <p:txBody>
          <a:bodyPr wrap="none" rtlCol="0">
            <a:spAutoFit/>
          </a:bodyPr>
          <a:lstStyle/>
          <a:p>
            <a:r>
              <a:rPr lang="zh-CN" altLang="en-US" dirty="0" smtClean="0"/>
              <a:t>图灵机</a:t>
            </a:r>
            <a:endParaRPr lang="zh-CN" altLang="en-US" dirty="0"/>
          </a:p>
        </p:txBody>
      </p:sp>
    </p:spTree>
  </p:cSld>
  <p:clrMapOvr>
    <a:masterClrMapping/>
  </p:clrMapOvr>
  <p:transition spd="med">
    <p:pull dir="l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b="1" dirty="0" smtClean="0">
                <a:solidFill>
                  <a:srgbClr val="C00000"/>
                </a:solidFill>
                <a:latin typeface="Times New Roman" pitchFamily="18" charset="0"/>
                <a:cs typeface="Times New Roman" pitchFamily="18" charset="0"/>
              </a:rPr>
              <a:t>现代</a:t>
            </a:r>
            <a:r>
              <a:rPr lang="en-US" altLang="zh-CN" b="1" dirty="0" smtClean="0">
                <a:solidFill>
                  <a:srgbClr val="C00000"/>
                </a:solidFill>
                <a:latin typeface="Times New Roman" pitchFamily="18" charset="0"/>
                <a:cs typeface="Times New Roman" pitchFamily="18" charset="0"/>
              </a:rPr>
              <a:t>AI</a:t>
            </a:r>
            <a:r>
              <a:rPr lang="zh-CN" altLang="en-US" b="1" dirty="0" smtClean="0">
                <a:solidFill>
                  <a:srgbClr val="C00000"/>
                </a:solidFill>
                <a:latin typeface="Times New Roman" pitchFamily="18" charset="0"/>
                <a:cs typeface="Times New Roman" pitchFamily="18" charset="0"/>
              </a:rPr>
              <a:t>的诞生</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12</a:t>
            </a:fld>
            <a:endParaRPr lang="en-US" altLang="zh-CN"/>
          </a:p>
        </p:txBody>
      </p:sp>
      <p:sp>
        <p:nvSpPr>
          <p:cNvPr id="7" name="内容占位符 6"/>
          <p:cNvSpPr>
            <a:spLocks noGrp="1"/>
          </p:cNvSpPr>
          <p:nvPr>
            <p:ph idx="1"/>
          </p:nvPr>
        </p:nvSpPr>
        <p:spPr>
          <a:xfrm>
            <a:off x="457200" y="1423317"/>
            <a:ext cx="8229600" cy="4525963"/>
          </a:xfrm>
        </p:spPr>
        <p:txBody>
          <a:bodyPr/>
          <a:lstStyle/>
          <a:p>
            <a:r>
              <a:rPr lang="zh-CN" altLang="en-US" dirty="0" smtClean="0"/>
              <a:t>图灵测试</a:t>
            </a:r>
            <a:endParaRPr lang="en-US" altLang="zh-CN" dirty="0" smtClean="0"/>
          </a:p>
        </p:txBody>
      </p:sp>
      <p:pic>
        <p:nvPicPr>
          <p:cNvPr id="45059" name="Picture 3"/>
          <p:cNvPicPr>
            <a:picLocks noChangeAspect="1" noChangeArrowheads="1"/>
          </p:cNvPicPr>
          <p:nvPr/>
        </p:nvPicPr>
        <p:blipFill>
          <a:blip r:embed="rId3" cstate="print"/>
          <a:srcRect/>
          <a:stretch>
            <a:fillRect/>
          </a:stretch>
        </p:blipFill>
        <p:spPr bwMode="auto">
          <a:xfrm>
            <a:off x="1295636" y="2132856"/>
            <a:ext cx="6328744" cy="3960440"/>
          </a:xfrm>
          <a:prstGeom prst="rect">
            <a:avLst/>
          </a:prstGeom>
          <a:noFill/>
          <a:ln w="9525">
            <a:noFill/>
            <a:miter lim="800000"/>
            <a:headEnd/>
            <a:tailEnd/>
          </a:ln>
        </p:spPr>
      </p:pic>
    </p:spTree>
  </p:cSld>
  <p:clrMapOvr>
    <a:masterClrMapping/>
  </p:clrMapOvr>
  <p:transition spd="med">
    <p:pull dir="l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b="1" dirty="0" smtClean="0">
                <a:solidFill>
                  <a:srgbClr val="C00000"/>
                </a:solidFill>
                <a:latin typeface="Times New Roman" pitchFamily="18" charset="0"/>
                <a:cs typeface="Times New Roman" pitchFamily="18" charset="0"/>
              </a:rPr>
              <a:t>现代</a:t>
            </a:r>
            <a:r>
              <a:rPr lang="en-US" altLang="zh-CN" b="1" dirty="0" smtClean="0">
                <a:solidFill>
                  <a:srgbClr val="C00000"/>
                </a:solidFill>
                <a:latin typeface="Times New Roman" pitchFamily="18" charset="0"/>
                <a:cs typeface="Times New Roman" pitchFamily="18" charset="0"/>
              </a:rPr>
              <a:t>AI</a:t>
            </a:r>
            <a:r>
              <a:rPr lang="zh-CN" altLang="en-US" b="1" dirty="0" smtClean="0">
                <a:solidFill>
                  <a:srgbClr val="C00000"/>
                </a:solidFill>
                <a:latin typeface="Times New Roman" pitchFamily="18" charset="0"/>
                <a:cs typeface="Times New Roman" pitchFamily="18" charset="0"/>
              </a:rPr>
              <a:t>的诞生</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13</a:t>
            </a:fld>
            <a:endParaRPr lang="en-US" altLang="zh-CN"/>
          </a:p>
        </p:txBody>
      </p:sp>
      <p:sp>
        <p:nvSpPr>
          <p:cNvPr id="7" name="内容占位符 6"/>
          <p:cNvSpPr>
            <a:spLocks noGrp="1"/>
          </p:cNvSpPr>
          <p:nvPr>
            <p:ph idx="1"/>
          </p:nvPr>
        </p:nvSpPr>
        <p:spPr>
          <a:xfrm>
            <a:off x="457200" y="1423317"/>
            <a:ext cx="8229600" cy="4525963"/>
          </a:xfrm>
        </p:spPr>
        <p:txBody>
          <a:bodyPr/>
          <a:lstStyle/>
          <a:p>
            <a:r>
              <a:rPr lang="zh-CN" altLang="en-US" dirty="0" smtClean="0"/>
              <a:t>达特茅斯会议（</a:t>
            </a:r>
            <a:r>
              <a:rPr lang="en-US" altLang="zh-CN" dirty="0" smtClean="0"/>
              <a:t>1956</a:t>
            </a:r>
            <a:r>
              <a:rPr lang="zh-CN" altLang="en-US" dirty="0" smtClean="0"/>
              <a:t>年）</a:t>
            </a:r>
            <a:endParaRPr lang="en-US" altLang="zh-CN" dirty="0" smtClean="0"/>
          </a:p>
        </p:txBody>
      </p:sp>
      <p:pic>
        <p:nvPicPr>
          <p:cNvPr id="6" name="内容占位符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bwMode="auto">
          <a:xfrm>
            <a:off x="683568" y="2317099"/>
            <a:ext cx="3744416" cy="29841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图片 7"/>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572000" y="2317098"/>
            <a:ext cx="3875031" cy="2984109"/>
          </a:xfrm>
          <a:prstGeom prst="rect">
            <a:avLst/>
          </a:prstGeom>
        </p:spPr>
      </p:pic>
      <p:sp>
        <p:nvSpPr>
          <p:cNvPr id="9" name="TextBox 8"/>
          <p:cNvSpPr txBox="1"/>
          <p:nvPr/>
        </p:nvSpPr>
        <p:spPr>
          <a:xfrm>
            <a:off x="1583668" y="5589240"/>
            <a:ext cx="6156684" cy="646331"/>
          </a:xfrm>
          <a:prstGeom prst="rect">
            <a:avLst/>
          </a:prstGeom>
          <a:noFill/>
        </p:spPr>
        <p:txBody>
          <a:bodyPr wrap="square" rtlCol="0">
            <a:spAutoFit/>
          </a:bodyPr>
          <a:lstStyle/>
          <a:p>
            <a:r>
              <a:rPr lang="zh-CN" altLang="en-US" dirty="0" smtClean="0"/>
              <a:t>学习或者智能的任何其他特性的每一个方面都应该能被精确的加以描述，使得机器可以对其进行模拟。</a:t>
            </a:r>
            <a:endParaRPr lang="zh-CN" altLang="en-US" dirty="0"/>
          </a:p>
        </p:txBody>
      </p:sp>
    </p:spTree>
  </p:cSld>
  <p:clrMapOvr>
    <a:masterClrMapping/>
  </p:clrMapOvr>
  <p:transition spd="med">
    <p:pull dir="l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AI</a:t>
            </a:r>
            <a:r>
              <a:rPr lang="zh-CN" altLang="en-US" b="1" dirty="0" smtClean="0">
                <a:solidFill>
                  <a:srgbClr val="C00000"/>
                </a:solidFill>
                <a:latin typeface="Times New Roman" pitchFamily="18" charset="0"/>
                <a:cs typeface="Times New Roman" pitchFamily="18" charset="0"/>
              </a:rPr>
              <a:t>的第一个浪潮</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14</a:t>
            </a:fld>
            <a:endParaRPr lang="en-US" altLang="zh-CN"/>
          </a:p>
        </p:txBody>
      </p:sp>
      <p:sp>
        <p:nvSpPr>
          <p:cNvPr id="7" name="内容占位符 6"/>
          <p:cNvSpPr>
            <a:spLocks noGrp="1"/>
          </p:cNvSpPr>
          <p:nvPr>
            <p:ph idx="1"/>
          </p:nvPr>
        </p:nvSpPr>
        <p:spPr>
          <a:xfrm>
            <a:off x="457200" y="1423317"/>
            <a:ext cx="8229600" cy="4525963"/>
          </a:xfrm>
        </p:spPr>
        <p:txBody>
          <a:bodyPr/>
          <a:lstStyle/>
          <a:p>
            <a:r>
              <a:rPr lang="en-US" altLang="zh-CN" dirty="0" smtClean="0"/>
              <a:t>1956</a:t>
            </a:r>
            <a:r>
              <a:rPr lang="zh-CN" altLang="en-US" dirty="0" smtClean="0"/>
              <a:t>年</a:t>
            </a:r>
            <a:r>
              <a:rPr lang="en-US" altLang="zh-CN" dirty="0" smtClean="0"/>
              <a:t>-1974</a:t>
            </a:r>
            <a:r>
              <a:rPr lang="zh-CN" altLang="en-US" dirty="0" smtClean="0"/>
              <a:t>年</a:t>
            </a:r>
            <a:endParaRPr lang="en-US" altLang="zh-CN" dirty="0" smtClean="0"/>
          </a:p>
        </p:txBody>
      </p:sp>
      <p:pic>
        <p:nvPicPr>
          <p:cNvPr id="71682" name="Picture 2" descr="Allen Newell and Herbert Simon in the 1950s"/>
          <p:cNvPicPr>
            <a:picLocks noChangeAspect="1" noChangeArrowheads="1"/>
          </p:cNvPicPr>
          <p:nvPr/>
        </p:nvPicPr>
        <p:blipFill>
          <a:blip r:embed="rId3" cstate="print"/>
          <a:srcRect/>
          <a:stretch>
            <a:fillRect/>
          </a:stretch>
        </p:blipFill>
        <p:spPr bwMode="auto">
          <a:xfrm>
            <a:off x="899592" y="2253643"/>
            <a:ext cx="3024336" cy="2639422"/>
          </a:xfrm>
          <a:prstGeom prst="rect">
            <a:avLst/>
          </a:prstGeom>
          <a:noFill/>
        </p:spPr>
      </p:pic>
      <p:sp>
        <p:nvSpPr>
          <p:cNvPr id="8" name="TextBox 7"/>
          <p:cNvSpPr txBox="1"/>
          <p:nvPr/>
        </p:nvSpPr>
        <p:spPr>
          <a:xfrm>
            <a:off x="1007604" y="5025950"/>
            <a:ext cx="2916324" cy="923330"/>
          </a:xfrm>
          <a:prstGeom prst="rect">
            <a:avLst/>
          </a:prstGeom>
          <a:noFill/>
        </p:spPr>
        <p:txBody>
          <a:bodyPr wrap="square" rtlCol="0">
            <a:spAutoFit/>
          </a:bodyPr>
          <a:lstStyle/>
          <a:p>
            <a:r>
              <a:rPr lang="en-US" altLang="zh-CN" dirty="0" smtClean="0">
                <a:solidFill>
                  <a:srgbClr val="0000FF"/>
                </a:solidFill>
              </a:rPr>
              <a:t>Logic Theorist </a:t>
            </a:r>
            <a:r>
              <a:rPr lang="en-US" altLang="zh-CN" dirty="0" smtClean="0"/>
              <a:t>invented by </a:t>
            </a:r>
            <a:r>
              <a:rPr lang="de-DE" altLang="zh-CN" dirty="0" smtClean="0"/>
              <a:t>Allen Newell, Herbert A. Simon, and Cliff Shaw</a:t>
            </a:r>
            <a:endParaRPr lang="zh-CN" altLang="en-US" dirty="0"/>
          </a:p>
        </p:txBody>
      </p:sp>
      <p:pic>
        <p:nvPicPr>
          <p:cNvPr id="71684" name="Picture 4" descr="http://image.slidesharecdn.com/naturallanguageunderstandingdeepreinforcementlearning-151112065829-lva1-app6892/95/language-understanding-for-textbased-games-using-deep-reinforcement-learning-9-638.jpg?cb=1458368050"/>
          <p:cNvPicPr>
            <a:picLocks noChangeAspect="1" noChangeArrowheads="1"/>
          </p:cNvPicPr>
          <p:nvPr/>
        </p:nvPicPr>
        <p:blipFill>
          <a:blip r:embed="rId4" cstate="print"/>
          <a:srcRect/>
          <a:stretch>
            <a:fillRect/>
          </a:stretch>
        </p:blipFill>
        <p:spPr bwMode="auto">
          <a:xfrm>
            <a:off x="4644516" y="2276872"/>
            <a:ext cx="3383868" cy="2540554"/>
          </a:xfrm>
          <a:prstGeom prst="rect">
            <a:avLst/>
          </a:prstGeom>
          <a:noFill/>
        </p:spPr>
      </p:pic>
      <p:sp>
        <p:nvSpPr>
          <p:cNvPr id="9" name="矩形 8"/>
          <p:cNvSpPr/>
          <p:nvPr/>
        </p:nvSpPr>
        <p:spPr bwMode="auto">
          <a:xfrm>
            <a:off x="4680520" y="2312876"/>
            <a:ext cx="3312368" cy="2520280"/>
          </a:xfrm>
          <a:prstGeom prst="rect">
            <a:avLst/>
          </a:prstGeom>
          <a:no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pPr>
            <a:endParaRPr kumimoji="1" lang="zh-CN" altLang="en-US" sz="1800" b="0" i="0" u="none" strike="noStrike" cap="none" normalizeH="0" baseline="0" smtClean="0">
              <a:ln>
                <a:noFill/>
              </a:ln>
              <a:solidFill>
                <a:schemeClr val="tx1"/>
              </a:solidFill>
              <a:effectLst/>
              <a:latin typeface="Arial" charset="0"/>
              <a:ea typeface="PMingLiU" pitchFamily="18" charset="-120"/>
            </a:endParaRPr>
          </a:p>
        </p:txBody>
      </p:sp>
      <p:sp>
        <p:nvSpPr>
          <p:cNvPr id="10" name="TextBox 9"/>
          <p:cNvSpPr txBox="1"/>
          <p:nvPr/>
        </p:nvSpPr>
        <p:spPr>
          <a:xfrm>
            <a:off x="4824536" y="5122929"/>
            <a:ext cx="2916324" cy="646331"/>
          </a:xfrm>
          <a:prstGeom prst="rect">
            <a:avLst/>
          </a:prstGeom>
          <a:noFill/>
        </p:spPr>
        <p:txBody>
          <a:bodyPr wrap="square" rtlCol="0">
            <a:spAutoFit/>
          </a:bodyPr>
          <a:lstStyle/>
          <a:p>
            <a:r>
              <a:rPr lang="en-US" altLang="zh-CN" dirty="0" smtClean="0">
                <a:solidFill>
                  <a:srgbClr val="0000FF"/>
                </a:solidFill>
              </a:rPr>
              <a:t>Bellman Equation in </a:t>
            </a:r>
            <a:r>
              <a:rPr lang="en-US" altLang="zh-CN" dirty="0" smtClean="0"/>
              <a:t>Reinforcement Learning</a:t>
            </a:r>
            <a:endParaRPr lang="zh-CN" altLang="en-US" dirty="0"/>
          </a:p>
        </p:txBody>
      </p:sp>
      <p:sp>
        <p:nvSpPr>
          <p:cNvPr id="13" name="流程图: 准备 12"/>
          <p:cNvSpPr/>
          <p:nvPr/>
        </p:nvSpPr>
        <p:spPr bwMode="auto">
          <a:xfrm>
            <a:off x="503548" y="5985284"/>
            <a:ext cx="2376264" cy="620688"/>
          </a:xfrm>
          <a:prstGeom prst="flowChartPreparation">
            <a:avLst/>
          </a:prstGeom>
          <a:no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zh-CN" altLang="en-US" dirty="0" smtClean="0">
                <a:solidFill>
                  <a:srgbClr val="FF0000"/>
                </a:solidFill>
              </a:rPr>
              <a:t>知识表示，确定性推理</a:t>
            </a:r>
          </a:p>
          <a:p>
            <a:pPr marL="0" marR="0" indent="0" algn="l" defTabSz="914400" rtl="0" eaLnBrk="0" fontAlgn="base" latinLnBrk="0" hangingPunct="0">
              <a:lnSpc>
                <a:spcPct val="100000"/>
              </a:lnSpc>
              <a:spcBef>
                <a:spcPct val="30000"/>
              </a:spcBef>
              <a:spcAft>
                <a:spcPct val="0"/>
              </a:spcAft>
              <a:buClrTx/>
              <a:buSzTx/>
              <a:buFontTx/>
              <a:buNone/>
              <a:tabLst/>
            </a:pPr>
            <a:endParaRPr kumimoji="1" lang="zh-CN" altLang="en-US" sz="1800" b="0" i="0" u="none" strike="noStrike" cap="none" normalizeH="0" baseline="0" dirty="0" smtClean="0">
              <a:ln>
                <a:noFill/>
              </a:ln>
              <a:solidFill>
                <a:schemeClr val="tx1"/>
              </a:solidFill>
              <a:effectLst/>
              <a:latin typeface="Arial" charset="0"/>
              <a:ea typeface="PMingLiU" pitchFamily="18" charset="-120"/>
            </a:endParaRPr>
          </a:p>
        </p:txBody>
      </p:sp>
    </p:spTree>
  </p:cSld>
  <p:clrMapOvr>
    <a:masterClrMapping/>
  </p:clrMapOvr>
  <p:transition spd="med">
    <p:pull dir="l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AI</a:t>
            </a:r>
            <a:r>
              <a:rPr lang="zh-CN" altLang="en-US" b="1" dirty="0" smtClean="0">
                <a:solidFill>
                  <a:srgbClr val="C00000"/>
                </a:solidFill>
                <a:latin typeface="Times New Roman" pitchFamily="18" charset="0"/>
                <a:cs typeface="Times New Roman" pitchFamily="18" charset="0"/>
              </a:rPr>
              <a:t>的第一个浪潮</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15</a:t>
            </a:fld>
            <a:endParaRPr lang="en-US" altLang="zh-CN"/>
          </a:p>
        </p:txBody>
      </p:sp>
      <p:sp>
        <p:nvSpPr>
          <p:cNvPr id="7" name="内容占位符 6"/>
          <p:cNvSpPr>
            <a:spLocks noGrp="1"/>
          </p:cNvSpPr>
          <p:nvPr>
            <p:ph idx="1"/>
          </p:nvPr>
        </p:nvSpPr>
        <p:spPr>
          <a:xfrm>
            <a:off x="457200" y="1423317"/>
            <a:ext cx="8229600" cy="4525963"/>
          </a:xfrm>
        </p:spPr>
        <p:txBody>
          <a:bodyPr/>
          <a:lstStyle/>
          <a:p>
            <a:r>
              <a:rPr lang="en-US" altLang="zh-CN" dirty="0" smtClean="0"/>
              <a:t>1956</a:t>
            </a:r>
            <a:r>
              <a:rPr lang="zh-CN" altLang="en-US" dirty="0" smtClean="0"/>
              <a:t>年</a:t>
            </a:r>
            <a:r>
              <a:rPr lang="en-US" altLang="zh-CN" dirty="0" smtClean="0"/>
              <a:t>-1974</a:t>
            </a:r>
            <a:r>
              <a:rPr lang="zh-CN" altLang="en-US" dirty="0" smtClean="0"/>
              <a:t>年</a:t>
            </a:r>
            <a:endParaRPr lang="en-US" altLang="zh-CN" dirty="0" smtClean="0"/>
          </a:p>
        </p:txBody>
      </p:sp>
      <p:sp>
        <p:nvSpPr>
          <p:cNvPr id="8" name="TextBox 7"/>
          <p:cNvSpPr txBox="1"/>
          <p:nvPr/>
        </p:nvSpPr>
        <p:spPr>
          <a:xfrm>
            <a:off x="827584" y="5230941"/>
            <a:ext cx="2916324" cy="646331"/>
          </a:xfrm>
          <a:prstGeom prst="rect">
            <a:avLst/>
          </a:prstGeom>
          <a:noFill/>
        </p:spPr>
        <p:txBody>
          <a:bodyPr wrap="square" rtlCol="0">
            <a:spAutoFit/>
          </a:bodyPr>
          <a:lstStyle/>
          <a:p>
            <a:r>
              <a:rPr lang="en-US" altLang="zh-CN" dirty="0" err="1" smtClean="0">
                <a:solidFill>
                  <a:srgbClr val="0000FF"/>
                </a:solidFill>
              </a:rPr>
              <a:t>Perceptron</a:t>
            </a:r>
            <a:r>
              <a:rPr lang="en-US" altLang="zh-CN" dirty="0" smtClean="0">
                <a:solidFill>
                  <a:srgbClr val="0000FF"/>
                </a:solidFill>
              </a:rPr>
              <a:t> </a:t>
            </a:r>
            <a:r>
              <a:rPr lang="en-US" altLang="zh-CN" dirty="0" smtClean="0"/>
              <a:t>invented by Frank Rosenblatt</a:t>
            </a:r>
            <a:endParaRPr lang="zh-CN" altLang="en-US" dirty="0"/>
          </a:p>
        </p:txBody>
      </p:sp>
      <p:sp>
        <p:nvSpPr>
          <p:cNvPr id="10" name="TextBox 9"/>
          <p:cNvSpPr txBox="1"/>
          <p:nvPr/>
        </p:nvSpPr>
        <p:spPr>
          <a:xfrm>
            <a:off x="4824536" y="5122929"/>
            <a:ext cx="2916324" cy="729430"/>
          </a:xfrm>
          <a:prstGeom prst="rect">
            <a:avLst/>
          </a:prstGeom>
          <a:noFill/>
        </p:spPr>
        <p:txBody>
          <a:bodyPr wrap="square" rtlCol="0">
            <a:spAutoFit/>
          </a:bodyPr>
          <a:lstStyle/>
          <a:p>
            <a:r>
              <a:rPr lang="en-US" altLang="zh-CN" dirty="0" smtClean="0">
                <a:solidFill>
                  <a:srgbClr val="0000FF"/>
                </a:solidFill>
              </a:rPr>
              <a:t>Eliza </a:t>
            </a:r>
            <a:r>
              <a:rPr lang="en-US" altLang="zh-CN" dirty="0" err="1" smtClean="0">
                <a:solidFill>
                  <a:srgbClr val="0000FF"/>
                </a:solidFill>
              </a:rPr>
              <a:t>Chatbot</a:t>
            </a:r>
            <a:r>
              <a:rPr lang="zh-CN" altLang="en-US" dirty="0" smtClean="0"/>
              <a:t> </a:t>
            </a:r>
            <a:r>
              <a:rPr lang="en-US" altLang="zh-CN" dirty="0" smtClean="0"/>
              <a:t>invented by</a:t>
            </a:r>
          </a:p>
          <a:p>
            <a:r>
              <a:rPr lang="en-US" altLang="zh-CN" dirty="0" smtClean="0"/>
              <a:t>Joseph </a:t>
            </a:r>
            <a:r>
              <a:rPr lang="en-US" altLang="zh-CN" dirty="0" err="1" smtClean="0"/>
              <a:t>Weizenbaum</a:t>
            </a:r>
            <a:endParaRPr lang="en-US" altLang="zh-CN" dirty="0" smtClean="0"/>
          </a:p>
        </p:txBody>
      </p:sp>
      <p:pic>
        <p:nvPicPr>
          <p:cNvPr id="71686" name="Picture 6" descr="https://blog.dbrgn.ch/images/2013/3/26/perceptron.png"/>
          <p:cNvPicPr>
            <a:picLocks noChangeAspect="1" noChangeArrowheads="1"/>
          </p:cNvPicPr>
          <p:nvPr/>
        </p:nvPicPr>
        <p:blipFill>
          <a:blip r:embed="rId3" cstate="print"/>
          <a:srcRect/>
          <a:stretch>
            <a:fillRect/>
          </a:stretch>
        </p:blipFill>
        <p:spPr bwMode="auto">
          <a:xfrm>
            <a:off x="323528" y="2348880"/>
            <a:ext cx="3781425" cy="2495551"/>
          </a:xfrm>
          <a:prstGeom prst="rect">
            <a:avLst/>
          </a:prstGeom>
          <a:noFill/>
        </p:spPr>
      </p:pic>
      <p:pic>
        <p:nvPicPr>
          <p:cNvPr id="75778" name="Picture 2" descr="https://www.planet-source-code.com/upload_PSC/screenshots/PIC20021211110167299.gif"/>
          <p:cNvPicPr>
            <a:picLocks noChangeAspect="1" noChangeArrowheads="1"/>
          </p:cNvPicPr>
          <p:nvPr/>
        </p:nvPicPr>
        <p:blipFill>
          <a:blip r:embed="rId4" cstate="print"/>
          <a:srcRect/>
          <a:stretch>
            <a:fillRect/>
          </a:stretch>
        </p:blipFill>
        <p:spPr bwMode="auto">
          <a:xfrm>
            <a:off x="4303782" y="2276872"/>
            <a:ext cx="4840218" cy="2736304"/>
          </a:xfrm>
          <a:prstGeom prst="rect">
            <a:avLst/>
          </a:prstGeom>
          <a:noFill/>
        </p:spPr>
      </p:pic>
      <p:sp>
        <p:nvSpPr>
          <p:cNvPr id="13" name="矩形 12"/>
          <p:cNvSpPr/>
          <p:nvPr/>
        </p:nvSpPr>
        <p:spPr bwMode="auto">
          <a:xfrm>
            <a:off x="287524" y="2312876"/>
            <a:ext cx="3816424" cy="2628292"/>
          </a:xfrm>
          <a:prstGeom prst="rect">
            <a:avLst/>
          </a:prstGeom>
          <a:no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pPr>
            <a:endParaRPr kumimoji="1" lang="zh-CN" altLang="en-US" sz="1800" b="0" i="0" u="none" strike="noStrike" cap="none" normalizeH="0" baseline="0" smtClean="0">
              <a:ln>
                <a:noFill/>
              </a:ln>
              <a:solidFill>
                <a:schemeClr val="tx1"/>
              </a:solidFill>
              <a:effectLst/>
              <a:latin typeface="Arial" charset="0"/>
              <a:ea typeface="PMingLiU" pitchFamily="18" charset="-120"/>
            </a:endParaRPr>
          </a:p>
        </p:txBody>
      </p:sp>
    </p:spTree>
  </p:cSld>
  <p:clrMapOvr>
    <a:masterClrMapping/>
  </p:clrMapOvr>
  <p:transition spd="med">
    <p:pull dir="l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solidFill>
                  <a:schemeClr val="bg1">
                    <a:lumMod val="65000"/>
                  </a:schemeClr>
                </a:solidFill>
              </a:rPr>
              <a:t>AI</a:t>
            </a:r>
            <a:r>
              <a:rPr lang="zh-CN" altLang="en-US" dirty="0" smtClean="0">
                <a:solidFill>
                  <a:schemeClr val="bg1">
                    <a:lumMod val="65000"/>
                  </a:schemeClr>
                </a:solidFill>
              </a:rPr>
              <a:t>的第一次寒冬</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16</a:t>
            </a:fld>
            <a:endParaRPr lang="en-US" altLang="zh-CN"/>
          </a:p>
        </p:txBody>
      </p:sp>
      <p:sp>
        <p:nvSpPr>
          <p:cNvPr id="7" name="内容占位符 6"/>
          <p:cNvSpPr>
            <a:spLocks noGrp="1"/>
          </p:cNvSpPr>
          <p:nvPr>
            <p:ph idx="1"/>
          </p:nvPr>
        </p:nvSpPr>
        <p:spPr>
          <a:xfrm>
            <a:off x="457200" y="1243297"/>
            <a:ext cx="8229600" cy="4525963"/>
          </a:xfrm>
        </p:spPr>
        <p:txBody>
          <a:bodyPr/>
          <a:lstStyle/>
          <a:p>
            <a:r>
              <a:rPr lang="en-US" altLang="zh-CN" dirty="0" smtClean="0">
                <a:solidFill>
                  <a:schemeClr val="bg1">
                    <a:lumMod val="65000"/>
                  </a:schemeClr>
                </a:solidFill>
              </a:rPr>
              <a:t>1974</a:t>
            </a:r>
            <a:r>
              <a:rPr lang="zh-CN" altLang="en-US" dirty="0" smtClean="0">
                <a:solidFill>
                  <a:schemeClr val="bg1">
                    <a:lumMod val="65000"/>
                  </a:schemeClr>
                </a:solidFill>
              </a:rPr>
              <a:t>年</a:t>
            </a:r>
            <a:r>
              <a:rPr lang="en-US" altLang="zh-CN" dirty="0" smtClean="0">
                <a:solidFill>
                  <a:schemeClr val="bg1">
                    <a:lumMod val="65000"/>
                  </a:schemeClr>
                </a:solidFill>
              </a:rPr>
              <a:t>-1980</a:t>
            </a:r>
            <a:r>
              <a:rPr lang="zh-CN" altLang="en-US" dirty="0" smtClean="0">
                <a:solidFill>
                  <a:schemeClr val="bg1">
                    <a:lumMod val="65000"/>
                  </a:schemeClr>
                </a:solidFill>
              </a:rPr>
              <a:t>年</a:t>
            </a:r>
            <a:endParaRPr lang="en-US" altLang="zh-CN" dirty="0" smtClean="0">
              <a:solidFill>
                <a:schemeClr val="bg1">
                  <a:lumMod val="65000"/>
                </a:schemeClr>
              </a:solidFill>
            </a:endParaRPr>
          </a:p>
        </p:txBody>
      </p:sp>
      <p:pic>
        <p:nvPicPr>
          <p:cNvPr id="5" name="内容占位符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bwMode="auto">
          <a:xfrm>
            <a:off x="457200" y="2240868"/>
            <a:ext cx="1584176" cy="19144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8" name="组 11"/>
          <p:cNvGrpSpPr/>
          <p:nvPr/>
        </p:nvGrpSpPr>
        <p:grpSpPr>
          <a:xfrm>
            <a:off x="10728684" y="4869160"/>
            <a:ext cx="2026568" cy="1368152"/>
            <a:chOff x="6855600" y="4473116"/>
            <a:chExt cx="2026568" cy="1368152"/>
          </a:xfrm>
        </p:grpSpPr>
        <p:sp>
          <p:nvSpPr>
            <p:cNvPr id="9" name="圆角矩形 8"/>
            <p:cNvSpPr/>
            <p:nvPr/>
          </p:nvSpPr>
          <p:spPr bwMode="auto">
            <a:xfrm>
              <a:off x="6855600" y="4473116"/>
              <a:ext cx="2026568" cy="136815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Arial" charset="0"/>
                  <a:ea typeface="PMingLiU" pitchFamily="18" charset="-120"/>
                </a:rPr>
                <a:t>NP</a:t>
              </a:r>
              <a:endParaRPr kumimoji="1" lang="zh-CN" altLang="en-US" sz="1800" b="0" i="0" u="none" strike="noStrike" cap="none" normalizeH="0" baseline="0" dirty="0" smtClean="0">
                <a:ln>
                  <a:noFill/>
                </a:ln>
                <a:solidFill>
                  <a:schemeClr val="tx1"/>
                </a:solidFill>
                <a:effectLst/>
                <a:latin typeface="Arial" charset="0"/>
                <a:ea typeface="PMingLiU" pitchFamily="18" charset="-120"/>
              </a:endParaRPr>
            </a:p>
          </p:txBody>
        </p:sp>
        <p:sp>
          <p:nvSpPr>
            <p:cNvPr id="10" name="椭圆 9"/>
            <p:cNvSpPr/>
            <p:nvPr/>
          </p:nvSpPr>
          <p:spPr bwMode="auto">
            <a:xfrm>
              <a:off x="6901362" y="5049180"/>
              <a:ext cx="622966" cy="50405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Arial" charset="0"/>
                  <a:ea typeface="PMingLiU" pitchFamily="18" charset="-120"/>
                </a:rPr>
                <a:t>P</a:t>
              </a:r>
              <a:endParaRPr kumimoji="1" lang="zh-CN" altLang="en-US" sz="1800" b="0" i="0" u="none" strike="noStrike" cap="none" normalizeH="0" baseline="0" dirty="0" smtClean="0">
                <a:ln>
                  <a:noFill/>
                </a:ln>
                <a:solidFill>
                  <a:schemeClr val="tx1"/>
                </a:solidFill>
                <a:effectLst/>
                <a:latin typeface="Arial" charset="0"/>
                <a:ea typeface="PMingLiU" pitchFamily="18" charset="-120"/>
              </a:endParaRPr>
            </a:p>
          </p:txBody>
        </p:sp>
        <p:sp>
          <p:nvSpPr>
            <p:cNvPr id="11" name="椭圆 10"/>
            <p:cNvSpPr/>
            <p:nvPr/>
          </p:nvSpPr>
          <p:spPr bwMode="auto">
            <a:xfrm>
              <a:off x="7776356" y="5049180"/>
              <a:ext cx="1028632" cy="50405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Arial" charset="0"/>
                  <a:ea typeface="PMingLiU" pitchFamily="18" charset="-120"/>
                </a:rPr>
                <a:t>NPC</a:t>
              </a:r>
              <a:endParaRPr kumimoji="1" lang="zh-CN" altLang="en-US" sz="1800" b="0" i="0" u="none" strike="noStrike" cap="none" normalizeH="0" baseline="0" dirty="0" smtClean="0">
                <a:ln>
                  <a:noFill/>
                </a:ln>
                <a:solidFill>
                  <a:schemeClr val="tx1"/>
                </a:solidFill>
                <a:effectLst/>
                <a:latin typeface="Arial" charset="0"/>
                <a:ea typeface="PMingLiU" pitchFamily="18" charset="-120"/>
              </a:endParaRPr>
            </a:p>
          </p:txBody>
        </p:sp>
      </p:grpSp>
      <p:sp>
        <p:nvSpPr>
          <p:cNvPr id="13" name="文本框 13"/>
          <p:cNvSpPr txBox="1"/>
          <p:nvPr/>
        </p:nvSpPr>
        <p:spPr>
          <a:xfrm>
            <a:off x="647564" y="1876762"/>
            <a:ext cx="1224136" cy="400110"/>
          </a:xfrm>
          <a:prstGeom prst="rect">
            <a:avLst/>
          </a:prstGeom>
          <a:noFill/>
        </p:spPr>
        <p:txBody>
          <a:bodyPr wrap="square" rtlCol="0">
            <a:spAutoFit/>
          </a:bodyPr>
          <a:lstStyle/>
          <a:p>
            <a:r>
              <a:rPr kumimoji="1" lang="zh-CN" altLang="en-US" sz="2000" b="1" dirty="0" smtClean="0">
                <a:solidFill>
                  <a:schemeClr val="accent3">
                    <a:lumMod val="65000"/>
                  </a:schemeClr>
                </a:solidFill>
              </a:rPr>
              <a:t>模型局限</a:t>
            </a:r>
            <a:endParaRPr kumimoji="1" lang="zh-CN" altLang="en-US" sz="2000" b="1" dirty="0">
              <a:solidFill>
                <a:schemeClr val="accent3">
                  <a:lumMod val="65000"/>
                </a:schemeClr>
              </a:solidFill>
            </a:endParaRPr>
          </a:p>
        </p:txBody>
      </p:sp>
      <p:sp>
        <p:nvSpPr>
          <p:cNvPr id="14" name="文本框 14"/>
          <p:cNvSpPr txBox="1"/>
          <p:nvPr/>
        </p:nvSpPr>
        <p:spPr>
          <a:xfrm>
            <a:off x="7272300" y="1520788"/>
            <a:ext cx="1224136" cy="707886"/>
          </a:xfrm>
          <a:prstGeom prst="rect">
            <a:avLst/>
          </a:prstGeom>
          <a:noFill/>
        </p:spPr>
        <p:txBody>
          <a:bodyPr wrap="square" rtlCol="0">
            <a:spAutoFit/>
          </a:bodyPr>
          <a:lstStyle/>
          <a:p>
            <a:r>
              <a:rPr lang="zh-CN" altLang="en-US" sz="2000" b="1" dirty="0" smtClean="0">
                <a:solidFill>
                  <a:schemeClr val="accent3">
                    <a:lumMod val="65000"/>
                  </a:schemeClr>
                </a:solidFill>
              </a:rPr>
              <a:t>算法局限 </a:t>
            </a:r>
            <a:r>
              <a:rPr lang="en-US" altLang="zh-CN" sz="2000" b="1" dirty="0" smtClean="0">
                <a:solidFill>
                  <a:schemeClr val="accent3">
                    <a:lumMod val="65000"/>
                  </a:schemeClr>
                </a:solidFill>
              </a:rPr>
              <a:t>NP</a:t>
            </a:r>
            <a:r>
              <a:rPr lang="zh-CN" altLang="en-US" sz="2000" b="1" dirty="0" smtClean="0">
                <a:solidFill>
                  <a:schemeClr val="accent3">
                    <a:lumMod val="65000"/>
                  </a:schemeClr>
                </a:solidFill>
              </a:rPr>
              <a:t>难</a:t>
            </a:r>
            <a:endParaRPr lang="zh-CN" altLang="en-US" sz="2000" b="1" dirty="0">
              <a:solidFill>
                <a:schemeClr val="accent3">
                  <a:lumMod val="65000"/>
                </a:schemeClr>
              </a:solidFill>
            </a:endParaRPr>
          </a:p>
        </p:txBody>
      </p:sp>
      <p:pic>
        <p:nvPicPr>
          <p:cNvPr id="15" name="图片 14"/>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735796" y="1916832"/>
            <a:ext cx="3797963" cy="4536504"/>
          </a:xfrm>
          <a:prstGeom prst="rect">
            <a:avLst/>
          </a:prstGeom>
        </p:spPr>
      </p:pic>
      <p:pic>
        <p:nvPicPr>
          <p:cNvPr id="43010" name="Picture 2" descr="http://ai-su13.artifice.cc/images/xor-plot.png"/>
          <p:cNvPicPr>
            <a:picLocks noChangeAspect="1" noChangeArrowheads="1"/>
          </p:cNvPicPr>
          <p:nvPr/>
        </p:nvPicPr>
        <p:blipFill>
          <a:blip r:embed="rId5" cstate="print"/>
          <a:srcRect/>
          <a:stretch>
            <a:fillRect/>
          </a:stretch>
        </p:blipFill>
        <p:spPr bwMode="auto">
          <a:xfrm>
            <a:off x="251520" y="4581128"/>
            <a:ext cx="2171700" cy="2181226"/>
          </a:xfrm>
          <a:prstGeom prst="rect">
            <a:avLst/>
          </a:prstGeom>
          <a:noFill/>
        </p:spPr>
      </p:pic>
      <p:sp>
        <p:nvSpPr>
          <p:cNvPr id="16" name="TextBox 15"/>
          <p:cNvSpPr txBox="1"/>
          <p:nvPr/>
        </p:nvSpPr>
        <p:spPr>
          <a:xfrm>
            <a:off x="431540" y="4175792"/>
            <a:ext cx="1659429" cy="369332"/>
          </a:xfrm>
          <a:prstGeom prst="rect">
            <a:avLst/>
          </a:prstGeom>
          <a:noFill/>
        </p:spPr>
        <p:txBody>
          <a:bodyPr wrap="none" rtlCol="0">
            <a:spAutoFit/>
          </a:bodyPr>
          <a:lstStyle/>
          <a:p>
            <a:r>
              <a:rPr lang="en-US" altLang="zh-CN" dirty="0" smtClean="0">
                <a:solidFill>
                  <a:schemeClr val="accent3">
                    <a:lumMod val="65000"/>
                  </a:schemeClr>
                </a:solidFill>
              </a:rPr>
              <a:t>Marvin </a:t>
            </a:r>
            <a:r>
              <a:rPr lang="en-US" altLang="zh-CN" dirty="0" err="1" smtClean="0">
                <a:solidFill>
                  <a:schemeClr val="accent3">
                    <a:lumMod val="65000"/>
                  </a:schemeClr>
                </a:solidFill>
              </a:rPr>
              <a:t>Minsky</a:t>
            </a:r>
            <a:endParaRPr lang="en-US" altLang="zh-CN" dirty="0" smtClean="0">
              <a:solidFill>
                <a:schemeClr val="accent3">
                  <a:lumMod val="65000"/>
                </a:schemeClr>
              </a:solidFill>
            </a:endParaRPr>
          </a:p>
        </p:txBody>
      </p:sp>
      <p:pic>
        <p:nvPicPr>
          <p:cNvPr id="43012" name="Picture 4" descr="http://wpmedia.o.canada.com/2013/02/stephen_cook.jpg?w=640"/>
          <p:cNvPicPr>
            <a:picLocks noChangeAspect="1" noChangeArrowheads="1"/>
          </p:cNvPicPr>
          <p:nvPr/>
        </p:nvPicPr>
        <p:blipFill>
          <a:blip r:embed="rId6" cstate="print"/>
          <a:srcRect/>
          <a:stretch>
            <a:fillRect/>
          </a:stretch>
        </p:blipFill>
        <p:spPr bwMode="auto">
          <a:xfrm>
            <a:off x="6791050" y="2348880"/>
            <a:ext cx="2245446" cy="1512168"/>
          </a:xfrm>
          <a:prstGeom prst="rect">
            <a:avLst/>
          </a:prstGeom>
          <a:noFill/>
        </p:spPr>
      </p:pic>
      <p:pic>
        <p:nvPicPr>
          <p:cNvPr id="43014" name="Picture 6" descr="https://media1.britannica.com/eb-media/17/140317-004-C3A848EF.jpg"/>
          <p:cNvPicPr>
            <a:picLocks noChangeAspect="1" noChangeArrowheads="1"/>
          </p:cNvPicPr>
          <p:nvPr/>
        </p:nvPicPr>
        <p:blipFill>
          <a:blip r:embed="rId7" cstate="print"/>
          <a:srcRect/>
          <a:stretch>
            <a:fillRect/>
          </a:stretch>
        </p:blipFill>
        <p:spPr bwMode="auto">
          <a:xfrm>
            <a:off x="6840252" y="4257092"/>
            <a:ext cx="1783798" cy="1764196"/>
          </a:xfrm>
          <a:prstGeom prst="rect">
            <a:avLst/>
          </a:prstGeom>
          <a:noFill/>
        </p:spPr>
      </p:pic>
      <p:sp>
        <p:nvSpPr>
          <p:cNvPr id="19" name="TextBox 18"/>
          <p:cNvSpPr txBox="1"/>
          <p:nvPr/>
        </p:nvSpPr>
        <p:spPr>
          <a:xfrm>
            <a:off x="7128284" y="3825044"/>
            <a:ext cx="1646605" cy="369332"/>
          </a:xfrm>
          <a:prstGeom prst="rect">
            <a:avLst/>
          </a:prstGeom>
          <a:noFill/>
        </p:spPr>
        <p:txBody>
          <a:bodyPr wrap="none" rtlCol="0">
            <a:spAutoFit/>
          </a:bodyPr>
          <a:lstStyle/>
          <a:p>
            <a:r>
              <a:rPr lang="en-US" altLang="zh-CN" dirty="0" smtClean="0"/>
              <a:t>Stephen Cook</a:t>
            </a:r>
          </a:p>
        </p:txBody>
      </p:sp>
      <p:sp>
        <p:nvSpPr>
          <p:cNvPr id="21" name="矩形 20"/>
          <p:cNvSpPr/>
          <p:nvPr/>
        </p:nvSpPr>
        <p:spPr>
          <a:xfrm>
            <a:off x="6840252" y="6021288"/>
            <a:ext cx="1531188" cy="369332"/>
          </a:xfrm>
          <a:prstGeom prst="rect">
            <a:avLst/>
          </a:prstGeom>
        </p:spPr>
        <p:txBody>
          <a:bodyPr wrap="none">
            <a:spAutoFit/>
          </a:bodyPr>
          <a:lstStyle/>
          <a:p>
            <a:r>
              <a:rPr lang="en-US" altLang="zh-CN" dirty="0" smtClean="0"/>
              <a:t>Richard Karp</a:t>
            </a:r>
            <a:endParaRPr lang="zh-CN" altLang="en-US" dirty="0"/>
          </a:p>
        </p:txBody>
      </p:sp>
    </p:spTree>
  </p:cSld>
  <p:clrMapOvr>
    <a:masterClrMapping/>
  </p:clrMapOvr>
  <p:transition spd="med">
    <p:pull dir="l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AI</a:t>
            </a:r>
            <a:r>
              <a:rPr lang="zh-CN" altLang="en-US" b="1" dirty="0" smtClean="0">
                <a:solidFill>
                  <a:srgbClr val="C00000"/>
                </a:solidFill>
                <a:latin typeface="Times New Roman" pitchFamily="18" charset="0"/>
                <a:cs typeface="Times New Roman" pitchFamily="18" charset="0"/>
              </a:rPr>
              <a:t>重整旗鼓</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a:xfrm>
            <a:off x="6866892" y="6245225"/>
            <a:ext cx="2133600" cy="476250"/>
          </a:xfrm>
        </p:spPr>
        <p:txBody>
          <a:bodyPr/>
          <a:lstStyle/>
          <a:p>
            <a:fld id="{909146ED-F82D-4325-8D84-FFEC60261B23}" type="slidenum">
              <a:rPr lang="en-US" altLang="zh-CN" smtClean="0"/>
              <a:pPr/>
              <a:t>17</a:t>
            </a:fld>
            <a:endParaRPr lang="en-US" altLang="zh-CN"/>
          </a:p>
        </p:txBody>
      </p:sp>
      <p:sp>
        <p:nvSpPr>
          <p:cNvPr id="7" name="内容占位符 6"/>
          <p:cNvSpPr>
            <a:spLocks noGrp="1"/>
          </p:cNvSpPr>
          <p:nvPr>
            <p:ph idx="1"/>
          </p:nvPr>
        </p:nvSpPr>
        <p:spPr>
          <a:xfrm>
            <a:off x="457200" y="1304764"/>
            <a:ext cx="8229600" cy="4525963"/>
          </a:xfrm>
        </p:spPr>
        <p:txBody>
          <a:bodyPr/>
          <a:lstStyle/>
          <a:p>
            <a:r>
              <a:rPr lang="en-US" altLang="zh-CN" dirty="0" smtClean="0"/>
              <a:t>1980</a:t>
            </a:r>
            <a:r>
              <a:rPr lang="zh-CN" altLang="en-US" dirty="0" smtClean="0"/>
              <a:t>年</a:t>
            </a:r>
            <a:r>
              <a:rPr lang="en-US" altLang="zh-CN" dirty="0" smtClean="0"/>
              <a:t>-1987</a:t>
            </a:r>
            <a:r>
              <a:rPr lang="zh-CN" altLang="en-US" dirty="0" smtClean="0"/>
              <a:t>年</a:t>
            </a:r>
            <a:endParaRPr lang="en-US" altLang="zh-CN" dirty="0" smtClean="0"/>
          </a:p>
        </p:txBody>
      </p:sp>
      <p:sp>
        <p:nvSpPr>
          <p:cNvPr id="6" name="文本框 5"/>
          <p:cNvSpPr txBox="1"/>
          <p:nvPr/>
        </p:nvSpPr>
        <p:spPr>
          <a:xfrm>
            <a:off x="753703" y="1909154"/>
            <a:ext cx="2062572" cy="369332"/>
          </a:xfrm>
          <a:prstGeom prst="rect">
            <a:avLst/>
          </a:prstGeom>
          <a:noFill/>
        </p:spPr>
        <p:txBody>
          <a:bodyPr wrap="square" rtlCol="0">
            <a:spAutoFit/>
          </a:bodyPr>
          <a:lstStyle/>
          <a:p>
            <a:r>
              <a:rPr kumimoji="1" lang="zh-CN" altLang="en-US" b="1" dirty="0" smtClean="0">
                <a:solidFill>
                  <a:srgbClr val="C00000"/>
                </a:solidFill>
              </a:rPr>
              <a:t>专家系统</a:t>
            </a:r>
            <a:r>
              <a:rPr kumimoji="1" lang="zh-CN" altLang="en-US" b="1" smtClean="0">
                <a:solidFill>
                  <a:srgbClr val="C00000"/>
                </a:solidFill>
              </a:rPr>
              <a:t>（</a:t>
            </a:r>
            <a:r>
              <a:rPr kumimoji="1" lang="en-US" altLang="zh-CN" b="1" dirty="0" smtClean="0">
                <a:solidFill>
                  <a:srgbClr val="C00000"/>
                </a:solidFill>
              </a:rPr>
              <a:t>1980</a:t>
            </a:r>
            <a:r>
              <a:rPr kumimoji="1" lang="zh-CN" altLang="en-US" b="1" dirty="0" smtClean="0">
                <a:solidFill>
                  <a:srgbClr val="C00000"/>
                </a:solidFill>
              </a:rPr>
              <a:t>）</a:t>
            </a:r>
            <a:endParaRPr kumimoji="1" lang="zh-CN" altLang="en-US" b="1" dirty="0">
              <a:solidFill>
                <a:srgbClr val="C00000"/>
              </a:solidFill>
            </a:endParaRPr>
          </a:p>
        </p:txBody>
      </p:sp>
      <p:pic>
        <p:nvPicPr>
          <p:cNvPr id="8" name="图片 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471193" y="2523277"/>
            <a:ext cx="1836204" cy="1502792"/>
          </a:xfrm>
          <a:prstGeom prst="rect">
            <a:avLst/>
          </a:prstGeom>
        </p:spPr>
      </p:pic>
      <p:sp>
        <p:nvSpPr>
          <p:cNvPr id="9" name="文本框 7"/>
          <p:cNvSpPr txBox="1"/>
          <p:nvPr/>
        </p:nvSpPr>
        <p:spPr>
          <a:xfrm>
            <a:off x="3363180" y="1952836"/>
            <a:ext cx="2062572" cy="369332"/>
          </a:xfrm>
          <a:prstGeom prst="rect">
            <a:avLst/>
          </a:prstGeom>
          <a:noFill/>
        </p:spPr>
        <p:txBody>
          <a:bodyPr wrap="square" rtlCol="0">
            <a:spAutoFit/>
          </a:bodyPr>
          <a:lstStyle/>
          <a:p>
            <a:r>
              <a:rPr kumimoji="1" lang="zh-CN" altLang="en-US" b="1" dirty="0" smtClean="0">
                <a:solidFill>
                  <a:srgbClr val="C00000"/>
                </a:solidFill>
              </a:rPr>
              <a:t>第五代计算机计划</a:t>
            </a:r>
            <a:endParaRPr kumimoji="1" lang="zh-CN" altLang="en-US" b="1" dirty="0">
              <a:solidFill>
                <a:srgbClr val="C00000"/>
              </a:solidFill>
            </a:endParaRPr>
          </a:p>
        </p:txBody>
      </p:sp>
      <p:pic>
        <p:nvPicPr>
          <p:cNvPr id="10" name="图片 9"/>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117092" y="2463152"/>
            <a:ext cx="1792936" cy="1502792"/>
          </a:xfrm>
          <a:prstGeom prst="rect">
            <a:avLst/>
          </a:prstGeom>
        </p:spPr>
      </p:pic>
      <p:sp>
        <p:nvSpPr>
          <p:cNvPr id="11" name="文本框 9"/>
          <p:cNvSpPr txBox="1"/>
          <p:nvPr/>
        </p:nvSpPr>
        <p:spPr>
          <a:xfrm>
            <a:off x="6099484" y="1909154"/>
            <a:ext cx="2062572" cy="369332"/>
          </a:xfrm>
          <a:prstGeom prst="rect">
            <a:avLst/>
          </a:prstGeom>
          <a:noFill/>
        </p:spPr>
        <p:txBody>
          <a:bodyPr wrap="square" rtlCol="0">
            <a:spAutoFit/>
          </a:bodyPr>
          <a:lstStyle/>
          <a:p>
            <a:r>
              <a:rPr kumimoji="1" lang="zh-CN" altLang="en-US" b="1" smtClean="0">
                <a:solidFill>
                  <a:srgbClr val="C00000"/>
                </a:solidFill>
              </a:rPr>
              <a:t>多层神经网络</a:t>
            </a:r>
            <a:endParaRPr kumimoji="1" lang="zh-CN" altLang="en-US" b="1" dirty="0">
              <a:solidFill>
                <a:srgbClr val="C00000"/>
              </a:solidFill>
            </a:endParaRPr>
          </a:p>
        </p:txBody>
      </p:sp>
      <p:pic>
        <p:nvPicPr>
          <p:cNvPr id="12" name="图片 11"/>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6055066" y="4869160"/>
            <a:ext cx="2059780" cy="1495334"/>
          </a:xfrm>
          <a:prstGeom prst="rect">
            <a:avLst/>
          </a:prstGeom>
        </p:spPr>
      </p:pic>
      <p:sp>
        <p:nvSpPr>
          <p:cNvPr id="13" name="文本框 11"/>
          <p:cNvSpPr txBox="1"/>
          <p:nvPr/>
        </p:nvSpPr>
        <p:spPr>
          <a:xfrm>
            <a:off x="6052274" y="4294293"/>
            <a:ext cx="2062572" cy="369332"/>
          </a:xfrm>
          <a:prstGeom prst="rect">
            <a:avLst/>
          </a:prstGeom>
          <a:noFill/>
        </p:spPr>
        <p:txBody>
          <a:bodyPr wrap="square" rtlCol="0">
            <a:spAutoFit/>
          </a:bodyPr>
          <a:lstStyle/>
          <a:p>
            <a:r>
              <a:rPr kumimoji="1" lang="zh-CN" altLang="en-US" b="1" dirty="0" smtClean="0">
                <a:solidFill>
                  <a:srgbClr val="C00000"/>
                </a:solidFill>
              </a:rPr>
              <a:t>反向传播算法</a:t>
            </a:r>
            <a:endParaRPr kumimoji="1" lang="zh-CN" altLang="en-US" b="1" dirty="0">
              <a:solidFill>
                <a:srgbClr val="C00000"/>
              </a:solidFill>
            </a:endParaRPr>
          </a:p>
        </p:txBody>
      </p:sp>
      <p:pic>
        <p:nvPicPr>
          <p:cNvPr id="40962" name="Picture 2" descr="https://upload.wikimedia.org/wikipedia/commons/5/53/Symbolics3640_Modified.JPG"/>
          <p:cNvPicPr>
            <a:picLocks noChangeAspect="1" noChangeArrowheads="1"/>
          </p:cNvPicPr>
          <p:nvPr/>
        </p:nvPicPr>
        <p:blipFill>
          <a:blip r:embed="rId6" cstate="print"/>
          <a:srcRect/>
          <a:stretch>
            <a:fillRect/>
          </a:stretch>
        </p:blipFill>
        <p:spPr bwMode="auto">
          <a:xfrm>
            <a:off x="745232" y="2456892"/>
            <a:ext cx="1915081" cy="3780420"/>
          </a:xfrm>
          <a:prstGeom prst="rect">
            <a:avLst/>
          </a:prstGeom>
          <a:noFill/>
        </p:spPr>
      </p:pic>
      <p:sp>
        <p:nvSpPr>
          <p:cNvPr id="20" name="矩形 19"/>
          <p:cNvSpPr/>
          <p:nvPr/>
        </p:nvSpPr>
        <p:spPr>
          <a:xfrm>
            <a:off x="602362" y="6300028"/>
            <a:ext cx="2313454" cy="369332"/>
          </a:xfrm>
          <a:prstGeom prst="rect">
            <a:avLst/>
          </a:prstGeom>
        </p:spPr>
        <p:txBody>
          <a:bodyPr wrap="none">
            <a:spAutoFit/>
          </a:bodyPr>
          <a:lstStyle/>
          <a:p>
            <a:r>
              <a:rPr lang="en-US" altLang="zh-CN" dirty="0" smtClean="0"/>
              <a:t>Edward </a:t>
            </a:r>
            <a:r>
              <a:rPr lang="en-US" altLang="zh-CN" dirty="0" err="1" smtClean="0"/>
              <a:t>Feigenbaum</a:t>
            </a:r>
            <a:endParaRPr lang="zh-CN" altLang="en-US" dirty="0"/>
          </a:p>
        </p:txBody>
      </p:sp>
      <p:sp>
        <p:nvSpPr>
          <p:cNvPr id="14" name="流程图: 准备 13"/>
          <p:cNvSpPr/>
          <p:nvPr/>
        </p:nvSpPr>
        <p:spPr bwMode="auto">
          <a:xfrm>
            <a:off x="2771800" y="5265204"/>
            <a:ext cx="2736304" cy="620688"/>
          </a:xfrm>
          <a:prstGeom prst="flowChartPreparation">
            <a:avLst/>
          </a:prstGeom>
          <a:no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zh-CN" altLang="en-US" dirty="0" smtClean="0">
                <a:solidFill>
                  <a:srgbClr val="FF0000"/>
                </a:solidFill>
              </a:rPr>
              <a:t>不确定性推理</a:t>
            </a:r>
          </a:p>
          <a:p>
            <a:pPr marL="0" marR="0" indent="0" algn="l" defTabSz="914400" rtl="0" eaLnBrk="0" fontAlgn="base" latinLnBrk="0" hangingPunct="0">
              <a:lnSpc>
                <a:spcPct val="100000"/>
              </a:lnSpc>
              <a:spcBef>
                <a:spcPct val="30000"/>
              </a:spcBef>
              <a:spcAft>
                <a:spcPct val="0"/>
              </a:spcAft>
              <a:buClrTx/>
              <a:buSzTx/>
              <a:buFontTx/>
              <a:buNone/>
              <a:tabLst/>
            </a:pPr>
            <a:endParaRPr kumimoji="1" lang="zh-CN" altLang="en-US" sz="1800" b="0" i="0" u="none" strike="noStrike" cap="none" normalizeH="0" baseline="0" dirty="0" smtClean="0">
              <a:ln>
                <a:noFill/>
              </a:ln>
              <a:solidFill>
                <a:schemeClr val="tx1"/>
              </a:solidFill>
              <a:effectLst/>
              <a:latin typeface="Arial" charset="0"/>
              <a:ea typeface="PMingLiU" pitchFamily="18" charset="-120"/>
            </a:endParaRPr>
          </a:p>
        </p:txBody>
      </p:sp>
    </p:spTree>
  </p:cSld>
  <p:clrMapOvr>
    <a:masterClrMapping/>
  </p:clrMapOvr>
  <p:transition spd="med">
    <p:pull dir="l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solidFill>
                  <a:schemeClr val="bg1">
                    <a:lumMod val="65000"/>
                  </a:schemeClr>
                </a:solidFill>
              </a:rPr>
              <a:t>AI</a:t>
            </a:r>
            <a:r>
              <a:rPr lang="zh-CN" altLang="en-US" dirty="0" smtClean="0">
                <a:solidFill>
                  <a:schemeClr val="bg1">
                    <a:lumMod val="65000"/>
                  </a:schemeClr>
                </a:solidFill>
              </a:rPr>
              <a:t>再次入冬</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18</a:t>
            </a:fld>
            <a:endParaRPr lang="en-US" altLang="zh-CN"/>
          </a:p>
        </p:txBody>
      </p:sp>
      <p:sp>
        <p:nvSpPr>
          <p:cNvPr id="7" name="内容占位符 6"/>
          <p:cNvSpPr>
            <a:spLocks noGrp="1"/>
          </p:cNvSpPr>
          <p:nvPr>
            <p:ph idx="1"/>
          </p:nvPr>
        </p:nvSpPr>
        <p:spPr>
          <a:xfrm>
            <a:off x="457200" y="1423317"/>
            <a:ext cx="8229600" cy="4525963"/>
          </a:xfrm>
        </p:spPr>
        <p:txBody>
          <a:bodyPr/>
          <a:lstStyle/>
          <a:p>
            <a:r>
              <a:rPr lang="en-US" altLang="zh-CN" dirty="0" smtClean="0">
                <a:solidFill>
                  <a:schemeClr val="bg1">
                    <a:lumMod val="65000"/>
                  </a:schemeClr>
                </a:solidFill>
              </a:rPr>
              <a:t>1987</a:t>
            </a:r>
            <a:r>
              <a:rPr lang="zh-CN" altLang="en-US" dirty="0" smtClean="0">
                <a:solidFill>
                  <a:schemeClr val="bg1">
                    <a:lumMod val="65000"/>
                  </a:schemeClr>
                </a:solidFill>
              </a:rPr>
              <a:t>年到</a:t>
            </a:r>
            <a:r>
              <a:rPr lang="en-US" altLang="zh-CN" dirty="0" smtClean="0">
                <a:solidFill>
                  <a:schemeClr val="bg1">
                    <a:lumMod val="65000"/>
                  </a:schemeClr>
                </a:solidFill>
              </a:rPr>
              <a:t>1993</a:t>
            </a:r>
            <a:r>
              <a:rPr lang="zh-CN" altLang="en-US" dirty="0" smtClean="0">
                <a:solidFill>
                  <a:schemeClr val="bg1">
                    <a:lumMod val="65000"/>
                  </a:schemeClr>
                </a:solidFill>
              </a:rPr>
              <a:t>年</a:t>
            </a:r>
            <a:endParaRPr lang="en-US" altLang="zh-CN" dirty="0" smtClean="0"/>
          </a:p>
        </p:txBody>
      </p:sp>
      <p:pic>
        <p:nvPicPr>
          <p:cNvPr id="5" name="内容占位符 4"/>
          <p:cNvPicPr>
            <a:picLocks noChangeAspect="1"/>
          </p:cNvPicPr>
          <p:nvPr/>
        </p:nvPicPr>
        <p:blipFill>
          <a:blip r:embed="rId3" cstate="print"/>
          <a:stretch>
            <a:fillRect/>
          </a:stretch>
        </p:blipFill>
        <p:spPr bwMode="auto">
          <a:xfrm>
            <a:off x="995815" y="2317184"/>
            <a:ext cx="2350604" cy="15670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000127" y="4045376"/>
            <a:ext cx="2383054" cy="1489409"/>
          </a:xfrm>
          <a:prstGeom prst="rect">
            <a:avLst/>
          </a:prstGeom>
        </p:spPr>
      </p:pic>
      <p:sp>
        <p:nvSpPr>
          <p:cNvPr id="9" name="文本框 7"/>
          <p:cNvSpPr txBox="1"/>
          <p:nvPr/>
        </p:nvSpPr>
        <p:spPr>
          <a:xfrm>
            <a:off x="1086791" y="5723964"/>
            <a:ext cx="2232248" cy="369332"/>
          </a:xfrm>
          <a:prstGeom prst="rect">
            <a:avLst/>
          </a:prstGeom>
          <a:noFill/>
        </p:spPr>
        <p:txBody>
          <a:bodyPr wrap="square" rtlCol="0">
            <a:spAutoFit/>
          </a:bodyPr>
          <a:lstStyle/>
          <a:p>
            <a:r>
              <a:rPr kumimoji="1" lang="en-US" altLang="zh-CN" b="1" dirty="0" smtClean="0">
                <a:solidFill>
                  <a:schemeClr val="accent3">
                    <a:lumMod val="65000"/>
                  </a:schemeClr>
                </a:solidFill>
              </a:rPr>
              <a:t>Apple</a:t>
            </a:r>
            <a:r>
              <a:rPr lang="en-US" altLang="zh-CN" b="1" dirty="0" smtClean="0">
                <a:solidFill>
                  <a:schemeClr val="accent3">
                    <a:lumMod val="65000"/>
                  </a:schemeClr>
                </a:solidFill>
              </a:rPr>
              <a:t>/IBM</a:t>
            </a:r>
            <a:r>
              <a:rPr lang="zh-CN" altLang="en-US" b="1" dirty="0" smtClean="0">
                <a:solidFill>
                  <a:schemeClr val="accent3">
                    <a:lumMod val="65000"/>
                  </a:schemeClr>
                </a:solidFill>
              </a:rPr>
              <a:t>个人电脑</a:t>
            </a:r>
            <a:endParaRPr kumimoji="1" lang="zh-CN" altLang="en-US" b="1" dirty="0">
              <a:solidFill>
                <a:schemeClr val="accent3">
                  <a:lumMod val="65000"/>
                </a:schemeClr>
              </a:solidFill>
            </a:endParaRPr>
          </a:p>
        </p:txBody>
      </p:sp>
      <p:pic>
        <p:nvPicPr>
          <p:cNvPr id="10" name="图片 9"/>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155243" y="3327061"/>
            <a:ext cx="2585109" cy="1443462"/>
          </a:xfrm>
          <a:prstGeom prst="rect">
            <a:avLst/>
          </a:prstGeom>
        </p:spPr>
      </p:pic>
      <p:sp>
        <p:nvSpPr>
          <p:cNvPr id="11" name="文本框 9"/>
          <p:cNvSpPr txBox="1"/>
          <p:nvPr/>
        </p:nvSpPr>
        <p:spPr>
          <a:xfrm>
            <a:off x="5169655" y="2546108"/>
            <a:ext cx="2556284" cy="369332"/>
          </a:xfrm>
          <a:prstGeom prst="rect">
            <a:avLst/>
          </a:prstGeom>
          <a:noFill/>
        </p:spPr>
        <p:txBody>
          <a:bodyPr wrap="square" rtlCol="0">
            <a:spAutoFit/>
          </a:bodyPr>
          <a:lstStyle/>
          <a:p>
            <a:r>
              <a:rPr kumimoji="1" lang="zh-CN" altLang="en-US" b="1" dirty="0" smtClean="0">
                <a:solidFill>
                  <a:schemeClr val="accent3">
                    <a:lumMod val="65000"/>
                  </a:schemeClr>
                </a:solidFill>
              </a:rPr>
              <a:t>专家系统维护成本高</a:t>
            </a:r>
            <a:endParaRPr kumimoji="1" lang="zh-CN" altLang="en-US" b="1" dirty="0">
              <a:solidFill>
                <a:schemeClr val="accent3">
                  <a:lumMod val="65000"/>
                </a:schemeClr>
              </a:solidFill>
            </a:endParaRPr>
          </a:p>
        </p:txBody>
      </p:sp>
      <p:sp>
        <p:nvSpPr>
          <p:cNvPr id="12" name="文本框 10"/>
          <p:cNvSpPr txBox="1"/>
          <p:nvPr/>
        </p:nvSpPr>
        <p:spPr>
          <a:xfrm>
            <a:off x="5834187" y="5183904"/>
            <a:ext cx="1227219" cy="369332"/>
          </a:xfrm>
          <a:prstGeom prst="rect">
            <a:avLst/>
          </a:prstGeom>
          <a:noFill/>
        </p:spPr>
        <p:txBody>
          <a:bodyPr wrap="square" rtlCol="0">
            <a:spAutoFit/>
          </a:bodyPr>
          <a:lstStyle/>
          <a:p>
            <a:r>
              <a:rPr kumimoji="1" lang="zh-CN" altLang="en-US" b="1" dirty="0" smtClean="0">
                <a:solidFill>
                  <a:schemeClr val="accent3">
                    <a:lumMod val="65000"/>
                  </a:schemeClr>
                </a:solidFill>
              </a:rPr>
              <a:t>经费削减</a:t>
            </a:r>
            <a:endParaRPr kumimoji="1" lang="zh-CN" altLang="en-US" b="1" dirty="0">
              <a:solidFill>
                <a:schemeClr val="accent3">
                  <a:lumMod val="65000"/>
                </a:schemeClr>
              </a:solidFill>
            </a:endParaRPr>
          </a:p>
        </p:txBody>
      </p:sp>
    </p:spTree>
  </p:cSld>
  <p:clrMapOvr>
    <a:masterClrMapping/>
  </p:clrMapOvr>
  <p:transition spd="med">
    <p:pull dir="l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b="1" dirty="0" smtClean="0">
                <a:solidFill>
                  <a:srgbClr val="C00000"/>
                </a:solidFill>
                <a:latin typeface="Times New Roman" pitchFamily="18" charset="0"/>
                <a:cs typeface="Times New Roman" pitchFamily="18" charset="0"/>
              </a:rPr>
              <a:t>对</a:t>
            </a:r>
            <a:r>
              <a:rPr lang="en-US" altLang="zh-CN" b="1" dirty="0" smtClean="0">
                <a:solidFill>
                  <a:srgbClr val="C00000"/>
                </a:solidFill>
                <a:latin typeface="Times New Roman" pitchFamily="18" charset="0"/>
                <a:cs typeface="Times New Roman" pitchFamily="18" charset="0"/>
              </a:rPr>
              <a:t>AI</a:t>
            </a:r>
            <a:r>
              <a:rPr lang="zh-CN" altLang="en-US" b="1" dirty="0" smtClean="0">
                <a:solidFill>
                  <a:srgbClr val="C00000"/>
                </a:solidFill>
                <a:latin typeface="Times New Roman" pitchFamily="18" charset="0"/>
                <a:cs typeface="Times New Roman" pitchFamily="18" charset="0"/>
              </a:rPr>
              <a:t>的反思</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19</a:t>
            </a:fld>
            <a:endParaRPr lang="en-US" altLang="zh-CN"/>
          </a:p>
        </p:txBody>
      </p:sp>
      <p:sp>
        <p:nvSpPr>
          <p:cNvPr id="7" name="内容占位符 6"/>
          <p:cNvSpPr>
            <a:spLocks noGrp="1"/>
          </p:cNvSpPr>
          <p:nvPr>
            <p:ph idx="1"/>
          </p:nvPr>
        </p:nvSpPr>
        <p:spPr>
          <a:xfrm>
            <a:off x="-21196" y="5207086"/>
            <a:ext cx="8229600" cy="1786310"/>
          </a:xfrm>
        </p:spPr>
        <p:txBody>
          <a:bodyPr/>
          <a:lstStyle/>
          <a:p>
            <a:r>
              <a:rPr lang="zh-CN" altLang="en-US" dirty="0" smtClean="0"/>
              <a:t>实现</a:t>
            </a:r>
            <a:r>
              <a:rPr lang="en-US" altLang="zh-CN" dirty="0" smtClean="0"/>
              <a:t>AI</a:t>
            </a:r>
            <a:r>
              <a:rPr lang="zh-CN" altLang="en-US" dirty="0" smtClean="0"/>
              <a:t>的途径</a:t>
            </a:r>
            <a:endParaRPr lang="en-US" altLang="zh-CN" dirty="0" smtClean="0"/>
          </a:p>
          <a:p>
            <a:pPr lvl="1"/>
            <a:r>
              <a:rPr lang="zh-CN" altLang="en-US" dirty="0" smtClean="0"/>
              <a:t>仿生学的反向工程</a:t>
            </a:r>
            <a:endParaRPr lang="en-US" altLang="zh-CN" dirty="0" smtClean="0"/>
          </a:p>
          <a:p>
            <a:pPr lvl="1"/>
            <a:r>
              <a:rPr lang="zh-CN" altLang="en-US" dirty="0" smtClean="0">
                <a:solidFill>
                  <a:srgbClr val="FF0000"/>
                </a:solidFill>
              </a:rPr>
              <a:t>简化的数学模型</a:t>
            </a:r>
            <a:r>
              <a:rPr lang="en-US" altLang="zh-CN" dirty="0" smtClean="0">
                <a:solidFill>
                  <a:srgbClr val="FF0000"/>
                </a:solidFill>
              </a:rPr>
              <a:t>+</a:t>
            </a:r>
            <a:r>
              <a:rPr lang="zh-CN" altLang="en-US" dirty="0" smtClean="0">
                <a:solidFill>
                  <a:srgbClr val="FF0000"/>
                </a:solidFill>
              </a:rPr>
              <a:t>高性能计算</a:t>
            </a:r>
            <a:endParaRPr lang="en-US" altLang="zh-CN" dirty="0" smtClean="0">
              <a:solidFill>
                <a:srgbClr val="FF0000"/>
              </a:solidFill>
            </a:endParaRPr>
          </a:p>
        </p:txBody>
      </p:sp>
      <p:pic>
        <p:nvPicPr>
          <p:cNvPr id="9" name="内容占位符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bwMode="auto">
          <a:xfrm>
            <a:off x="1581625" y="1268760"/>
            <a:ext cx="5798687" cy="38164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内容占位符 6"/>
          <p:cNvSpPr txBox="1">
            <a:spLocks/>
          </p:cNvSpPr>
          <p:nvPr/>
        </p:nvSpPr>
        <p:spPr bwMode="auto">
          <a:xfrm>
            <a:off x="4680012" y="5193196"/>
            <a:ext cx="8229600" cy="1786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FontTx/>
              <a:buChar char="•"/>
            </a:pPr>
            <a:r>
              <a:rPr lang="en-US" altLang="zh-CN" sz="2600" b="1" dirty="0" smtClean="0">
                <a:latin typeface="幼圆" pitchFamily="49" charset="-122"/>
                <a:ea typeface="幼圆" pitchFamily="49" charset="-122"/>
              </a:rPr>
              <a:t>AI</a:t>
            </a:r>
            <a:r>
              <a:rPr lang="zh-CN" altLang="en-US" sz="2600" b="1" dirty="0" smtClean="0">
                <a:latin typeface="幼圆" pitchFamily="49" charset="-122"/>
                <a:ea typeface="幼圆" pitchFamily="49" charset="-122"/>
              </a:rPr>
              <a:t>的目标</a:t>
            </a:r>
            <a:endParaRPr kumimoji="0" lang="en-US" altLang="zh-CN" sz="2600" b="1" i="0" u="none" strike="noStrike" kern="0" cap="none" spc="0" normalizeH="0" baseline="0" noProof="0" dirty="0" smtClean="0">
              <a:ln>
                <a:noFill/>
              </a:ln>
              <a:solidFill>
                <a:schemeClr val="tx1"/>
              </a:solidFill>
              <a:effectLst/>
              <a:uLnTx/>
              <a:uFillTx/>
              <a:latin typeface="幼圆" pitchFamily="49" charset="-122"/>
              <a:ea typeface="幼圆" pitchFamily="49" charset="-122"/>
              <a:cs typeface="+mn-cs"/>
            </a:endParaRPr>
          </a:p>
          <a:p>
            <a:pPr marL="742950" lvl="1" indent="-285750" eaLnBrk="1" hangingPunct="1">
              <a:spcBef>
                <a:spcPct val="20000"/>
              </a:spcBef>
              <a:buFontTx/>
              <a:buChar char="–"/>
            </a:pPr>
            <a:r>
              <a:rPr lang="en-US" altLang="zh-CN" sz="2400" b="1" dirty="0" smtClean="0">
                <a:latin typeface="幼圆" pitchFamily="49" charset="-122"/>
                <a:ea typeface="幼圆" pitchFamily="49" charset="-122"/>
              </a:rPr>
              <a:t>AI</a:t>
            </a:r>
            <a:r>
              <a:rPr lang="zh-CN" altLang="en-US" sz="2400" b="1" dirty="0" smtClean="0">
                <a:latin typeface="幼圆" pitchFamily="49" charset="-122"/>
                <a:ea typeface="幼圆" pitchFamily="49" charset="-122"/>
              </a:rPr>
              <a:t>的宏伟目标</a:t>
            </a:r>
            <a:endParaRPr lang="en-US" altLang="zh-CN" sz="2400" b="1" dirty="0" smtClean="0">
              <a:latin typeface="幼圆" pitchFamily="49" charset="-122"/>
              <a:ea typeface="幼圆" pitchFamily="49" charset="-122"/>
            </a:endParaRPr>
          </a:p>
          <a:p>
            <a:pPr marL="742950" lvl="1" indent="-285750" eaLnBrk="1" hangingPunct="1">
              <a:spcBef>
                <a:spcPct val="20000"/>
              </a:spcBef>
              <a:buFontTx/>
              <a:buChar char="–"/>
            </a:pPr>
            <a:r>
              <a:rPr lang="zh-CN" altLang="en-US" sz="2400" b="1" dirty="0" smtClean="0">
                <a:solidFill>
                  <a:srgbClr val="FF0000"/>
                </a:solidFill>
                <a:latin typeface="幼圆" pitchFamily="49" charset="-122"/>
                <a:ea typeface="幼圆" pitchFamily="49" charset="-122"/>
              </a:rPr>
              <a:t>实用型、功能型的</a:t>
            </a:r>
            <a:r>
              <a:rPr lang="en-US" altLang="zh-CN" sz="2400" b="1" dirty="0" smtClean="0">
                <a:solidFill>
                  <a:srgbClr val="FF0000"/>
                </a:solidFill>
                <a:latin typeface="幼圆" pitchFamily="49" charset="-122"/>
                <a:ea typeface="幼圆" pitchFamily="49" charset="-122"/>
              </a:rPr>
              <a:t>AI</a:t>
            </a:r>
            <a:endParaRPr kumimoji="0" lang="en-US" altLang="zh-CN" sz="2400" b="1" i="0" u="none" strike="noStrike" kern="0" cap="none" spc="0" normalizeH="0" baseline="0" noProof="0" dirty="0" smtClean="0">
              <a:ln>
                <a:noFill/>
              </a:ln>
              <a:solidFill>
                <a:srgbClr val="FF0000"/>
              </a:solidFill>
              <a:effectLst/>
              <a:uLnTx/>
              <a:uFillTx/>
              <a:latin typeface="仿宋_GB2312" pitchFamily="49" charset="-122"/>
              <a:ea typeface="仿宋_GB2312" pitchFamily="49" charset="-122"/>
            </a:endParaRPr>
          </a:p>
        </p:txBody>
      </p:sp>
    </p:spTree>
  </p:cSld>
  <p:clrMapOvr>
    <a:masterClrMapping/>
  </p:clrMapOvr>
  <p:transition spd="med">
    <p:pull dir="l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C00000"/>
                </a:solidFill>
                <a:latin typeface="Times New Roman" pitchFamily="18" charset="0"/>
                <a:cs typeface="Times New Roman" pitchFamily="18" charset="0"/>
              </a:rPr>
              <a:t>AI</a:t>
            </a:r>
            <a:r>
              <a:rPr lang="zh-CN" altLang="en-US" dirty="0" smtClean="0">
                <a:solidFill>
                  <a:srgbClr val="C00000"/>
                </a:solidFill>
                <a:latin typeface="Times New Roman" pitchFamily="18" charset="0"/>
                <a:cs typeface="Times New Roman" pitchFamily="18" charset="0"/>
              </a:rPr>
              <a:t>历史回顾</a:t>
            </a:r>
            <a:endParaRPr lang="zh-CN" altLang="en-US" dirty="0">
              <a:solidFill>
                <a:srgbClr val="C00000"/>
              </a:solidFill>
              <a:latin typeface="Times New Roman" pitchFamily="18" charset="0"/>
              <a:cs typeface="Times New Roman" pitchFamily="18" charset="0"/>
            </a:endParaRPr>
          </a:p>
        </p:txBody>
      </p:sp>
      <p:sp>
        <p:nvSpPr>
          <p:cNvPr id="3" name="文本占位符 2"/>
          <p:cNvSpPr>
            <a:spLocks noGrp="1"/>
          </p:cNvSpPr>
          <p:nvPr>
            <p:ph type="body" idx="1"/>
          </p:nvPr>
        </p:nvSpPr>
        <p:spPr/>
        <p:txBody>
          <a:bodyPr/>
          <a:lstStyle/>
          <a:p>
            <a:r>
              <a:rPr lang="en-US" altLang="zh-CN" dirty="0" smtClean="0">
                <a:solidFill>
                  <a:srgbClr val="C00000"/>
                </a:solidFill>
              </a:rPr>
              <a:t>1-1</a:t>
            </a:r>
            <a:endParaRPr lang="zh-CN" altLang="en-US" dirty="0">
              <a:solidFill>
                <a:srgbClr val="C00000"/>
              </a:solidFill>
            </a:endParaRPr>
          </a:p>
        </p:txBody>
      </p:sp>
      <p:sp>
        <p:nvSpPr>
          <p:cNvPr id="4" name="灯片编号占位符 3"/>
          <p:cNvSpPr>
            <a:spLocks noGrp="1"/>
          </p:cNvSpPr>
          <p:nvPr>
            <p:ph type="sldNum" sz="quarter" idx="12"/>
          </p:nvPr>
        </p:nvSpPr>
        <p:spPr/>
        <p:txBody>
          <a:bodyPr/>
          <a:lstStyle/>
          <a:p>
            <a:fld id="{8638A0F9-2657-463A-94BD-8851C2F5F515}" type="slidenum">
              <a:rPr lang="en-US" altLang="zh-CN" smtClean="0"/>
              <a:pPr/>
              <a:t>2</a:t>
            </a:fld>
            <a:endParaRPr lang="en-US" altLang="zh-CN"/>
          </a:p>
        </p:txBody>
      </p:sp>
    </p:spTree>
  </p:cSld>
  <p:clrMapOvr>
    <a:masterClrMapping/>
  </p:clrMapOvr>
  <p:transition spd="med">
    <p:pull dir="l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AI</a:t>
            </a:r>
            <a:r>
              <a:rPr lang="zh-CN" altLang="en-US" b="1" dirty="0" smtClean="0">
                <a:solidFill>
                  <a:srgbClr val="C00000"/>
                </a:solidFill>
                <a:latin typeface="Times New Roman" pitchFamily="18" charset="0"/>
                <a:cs typeface="Times New Roman" pitchFamily="18" charset="0"/>
              </a:rPr>
              <a:t>的新曙光</a:t>
            </a:r>
            <a:endParaRPr lang="zh-CN" altLang="en-US" b="1" dirty="0">
              <a:solidFill>
                <a:srgbClr val="C00000"/>
              </a:solidFill>
              <a:latin typeface="Times New Roman" pitchFamily="18" charset="0"/>
              <a:cs typeface="Times New Roman" pitchFamily="18" charset="0"/>
            </a:endParaRPr>
          </a:p>
        </p:txBody>
      </p:sp>
      <p:pic>
        <p:nvPicPr>
          <p:cNvPr id="5" name="内容占位符 4"/>
          <p:cNvPicPr>
            <a:picLocks noGrp="1" noChangeAspect="1"/>
          </p:cNvPicPr>
          <p:nvPr>
            <p:ph idx="1"/>
          </p:nvPr>
        </p:nvPicPr>
        <p:blipFill>
          <a:blip r:embed="rId2" cstate="print"/>
          <a:stretch>
            <a:fillRect/>
          </a:stretch>
        </p:blipFill>
        <p:spPr>
          <a:xfrm>
            <a:off x="287524" y="2096852"/>
            <a:ext cx="1486508" cy="2044707"/>
          </a:xfrm>
          <a:prstGeom prst="rect">
            <a:avLst/>
          </a:prstGeom>
        </p:spPr>
      </p:pic>
      <p:sp>
        <p:nvSpPr>
          <p:cNvPr id="4" name="幻灯片编号占位符 3"/>
          <p:cNvSpPr>
            <a:spLocks noGrp="1"/>
          </p:cNvSpPr>
          <p:nvPr>
            <p:ph type="sldNum" sz="quarter" idx="12"/>
          </p:nvPr>
        </p:nvSpPr>
        <p:spPr>
          <a:xfrm>
            <a:off x="6527074" y="5625406"/>
            <a:ext cx="2133600" cy="476250"/>
          </a:xfrm>
        </p:spPr>
        <p:txBody>
          <a:bodyPr/>
          <a:lstStyle/>
          <a:p>
            <a:fld id="{909146ED-F82D-4325-8D84-FFEC60261B23}" type="slidenum">
              <a:rPr lang="en-US" altLang="zh-CN" smtClean="0"/>
              <a:pPr/>
              <a:t>20</a:t>
            </a:fld>
            <a:endParaRPr lang="en-US" altLang="zh-CN"/>
          </a:p>
        </p:txBody>
      </p:sp>
      <p:pic>
        <p:nvPicPr>
          <p:cNvPr id="6" name="图片 5"/>
          <p:cNvPicPr>
            <a:picLocks noChangeAspect="1"/>
          </p:cNvPicPr>
          <p:nvPr/>
        </p:nvPicPr>
        <p:blipFill>
          <a:blip r:embed="rId3" cstate="print"/>
          <a:stretch>
            <a:fillRect/>
          </a:stretch>
        </p:blipFill>
        <p:spPr>
          <a:xfrm>
            <a:off x="2051720" y="2096852"/>
            <a:ext cx="1447976" cy="2038207"/>
          </a:xfrm>
          <a:prstGeom prst="rect">
            <a:avLst/>
          </a:prstGeom>
        </p:spPr>
      </p:pic>
      <p:pic>
        <p:nvPicPr>
          <p:cNvPr id="7" name="图片 6"/>
          <p:cNvPicPr>
            <a:picLocks noChangeAspect="1"/>
          </p:cNvPicPr>
          <p:nvPr/>
        </p:nvPicPr>
        <p:blipFill>
          <a:blip r:embed="rId4" cstate="print"/>
          <a:stretch>
            <a:fillRect/>
          </a:stretch>
        </p:blipFill>
        <p:spPr>
          <a:xfrm>
            <a:off x="3887924" y="2096852"/>
            <a:ext cx="1723046" cy="2376264"/>
          </a:xfrm>
          <a:prstGeom prst="rect">
            <a:avLst/>
          </a:prstGeom>
        </p:spPr>
      </p:pic>
      <p:sp>
        <p:nvSpPr>
          <p:cNvPr id="8" name="文本框 7"/>
          <p:cNvSpPr txBox="1"/>
          <p:nvPr/>
        </p:nvSpPr>
        <p:spPr>
          <a:xfrm>
            <a:off x="693446" y="1424494"/>
            <a:ext cx="2304256" cy="369332"/>
          </a:xfrm>
          <a:prstGeom prst="rect">
            <a:avLst/>
          </a:prstGeom>
          <a:noFill/>
        </p:spPr>
        <p:txBody>
          <a:bodyPr wrap="square" rtlCol="0">
            <a:spAutoFit/>
          </a:bodyPr>
          <a:lstStyle/>
          <a:p>
            <a:r>
              <a:rPr kumimoji="1" lang="zh-CN" altLang="en-US" b="1" dirty="0" smtClean="0">
                <a:solidFill>
                  <a:srgbClr val="C00000"/>
                </a:solidFill>
              </a:rPr>
              <a:t>新的数学</a:t>
            </a:r>
            <a:r>
              <a:rPr kumimoji="1" lang="zh-CN" altLang="en-US" b="1" smtClean="0">
                <a:solidFill>
                  <a:srgbClr val="C00000"/>
                </a:solidFill>
              </a:rPr>
              <a:t>工具的引入</a:t>
            </a:r>
            <a:endParaRPr kumimoji="1" lang="zh-CN" altLang="en-US" b="1" dirty="0">
              <a:solidFill>
                <a:srgbClr val="C00000"/>
              </a:solidFill>
            </a:endParaRPr>
          </a:p>
        </p:txBody>
      </p:sp>
      <p:pic>
        <p:nvPicPr>
          <p:cNvPr id="9" name="图片 8"/>
          <p:cNvPicPr>
            <a:picLocks noChangeAspect="1"/>
          </p:cNvPicPr>
          <p:nvPr/>
        </p:nvPicPr>
        <p:blipFill>
          <a:blip r:embed="rId5" cstate="print"/>
          <a:stretch>
            <a:fillRect/>
          </a:stretch>
        </p:blipFill>
        <p:spPr>
          <a:xfrm>
            <a:off x="440567" y="4761148"/>
            <a:ext cx="1134659" cy="1519235"/>
          </a:xfrm>
          <a:prstGeom prst="rect">
            <a:avLst/>
          </a:prstGeom>
        </p:spPr>
      </p:pic>
      <p:pic>
        <p:nvPicPr>
          <p:cNvPr id="10" name="图片 9"/>
          <p:cNvPicPr>
            <a:picLocks noChangeAspect="1"/>
          </p:cNvPicPr>
          <p:nvPr/>
        </p:nvPicPr>
        <p:blipFill>
          <a:blip r:embed="rId6" cstate="print"/>
          <a:stretch>
            <a:fillRect/>
          </a:stretch>
        </p:blipFill>
        <p:spPr>
          <a:xfrm>
            <a:off x="1575226" y="4773095"/>
            <a:ext cx="1799826" cy="1507288"/>
          </a:xfrm>
          <a:prstGeom prst="rect">
            <a:avLst/>
          </a:prstGeom>
        </p:spPr>
      </p:pic>
      <p:sp>
        <p:nvSpPr>
          <p:cNvPr id="11" name="文本框 10"/>
          <p:cNvSpPr txBox="1"/>
          <p:nvPr/>
        </p:nvSpPr>
        <p:spPr>
          <a:xfrm>
            <a:off x="4103948" y="1424494"/>
            <a:ext cx="1152128" cy="369332"/>
          </a:xfrm>
          <a:prstGeom prst="rect">
            <a:avLst/>
          </a:prstGeom>
          <a:noFill/>
        </p:spPr>
        <p:txBody>
          <a:bodyPr wrap="square" rtlCol="0">
            <a:spAutoFit/>
          </a:bodyPr>
          <a:lstStyle/>
          <a:p>
            <a:r>
              <a:rPr kumimoji="1" lang="zh-CN" altLang="en-US" b="1" dirty="0" smtClean="0">
                <a:solidFill>
                  <a:srgbClr val="C00000"/>
                </a:solidFill>
              </a:rPr>
              <a:t>新的理论</a:t>
            </a:r>
            <a:endParaRPr kumimoji="1" lang="zh-CN" altLang="en-US" b="1" dirty="0">
              <a:solidFill>
                <a:srgbClr val="C00000"/>
              </a:solidFill>
            </a:endParaRPr>
          </a:p>
        </p:txBody>
      </p:sp>
      <p:sp>
        <p:nvSpPr>
          <p:cNvPr id="12" name="文本框 11"/>
          <p:cNvSpPr txBox="1"/>
          <p:nvPr/>
        </p:nvSpPr>
        <p:spPr>
          <a:xfrm>
            <a:off x="6804248" y="1424494"/>
            <a:ext cx="1152128" cy="369332"/>
          </a:xfrm>
          <a:prstGeom prst="rect">
            <a:avLst/>
          </a:prstGeom>
          <a:noFill/>
        </p:spPr>
        <p:txBody>
          <a:bodyPr wrap="square" rtlCol="0">
            <a:spAutoFit/>
          </a:bodyPr>
          <a:lstStyle/>
          <a:p>
            <a:r>
              <a:rPr kumimoji="1" lang="zh-CN" altLang="en-US" b="1" dirty="0" smtClean="0">
                <a:solidFill>
                  <a:srgbClr val="C00000"/>
                </a:solidFill>
              </a:rPr>
              <a:t>摩尔定律</a:t>
            </a:r>
            <a:endParaRPr kumimoji="1" lang="zh-CN" altLang="en-US" b="1" dirty="0">
              <a:solidFill>
                <a:srgbClr val="C00000"/>
              </a:solidFill>
            </a:endParaRPr>
          </a:p>
        </p:txBody>
      </p:sp>
      <p:pic>
        <p:nvPicPr>
          <p:cNvPr id="14" name="图片 13"/>
          <p:cNvPicPr>
            <a:picLocks noChangeAspect="1"/>
          </p:cNvPicPr>
          <p:nvPr/>
        </p:nvPicPr>
        <p:blipFill>
          <a:blip r:embed="rId7" cstate="print"/>
          <a:stretch>
            <a:fillRect/>
          </a:stretch>
        </p:blipFill>
        <p:spPr>
          <a:xfrm>
            <a:off x="5688124" y="2096852"/>
            <a:ext cx="3455876" cy="2559817"/>
          </a:xfrm>
          <a:prstGeom prst="rect">
            <a:avLst/>
          </a:prstGeom>
        </p:spPr>
      </p:pic>
      <p:sp>
        <p:nvSpPr>
          <p:cNvPr id="15" name="矩形 14"/>
          <p:cNvSpPr/>
          <p:nvPr/>
        </p:nvSpPr>
        <p:spPr>
          <a:xfrm>
            <a:off x="359532" y="4113076"/>
            <a:ext cx="1415772" cy="369332"/>
          </a:xfrm>
          <a:prstGeom prst="rect">
            <a:avLst/>
          </a:prstGeom>
        </p:spPr>
        <p:txBody>
          <a:bodyPr wrap="none">
            <a:spAutoFit/>
          </a:bodyPr>
          <a:lstStyle/>
          <a:p>
            <a:r>
              <a:rPr lang="en-US" altLang="zh-CN" dirty="0" smtClean="0"/>
              <a:t>Judea Pearl</a:t>
            </a:r>
            <a:endParaRPr lang="zh-CN" altLang="en-US" dirty="0"/>
          </a:p>
        </p:txBody>
      </p:sp>
      <p:sp>
        <p:nvSpPr>
          <p:cNvPr id="16" name="矩形 15"/>
          <p:cNvSpPr/>
          <p:nvPr/>
        </p:nvSpPr>
        <p:spPr>
          <a:xfrm>
            <a:off x="1979712" y="4103784"/>
            <a:ext cx="1633781" cy="369332"/>
          </a:xfrm>
          <a:prstGeom prst="rect">
            <a:avLst/>
          </a:prstGeom>
        </p:spPr>
        <p:txBody>
          <a:bodyPr wrap="none">
            <a:spAutoFit/>
          </a:bodyPr>
          <a:lstStyle/>
          <a:p>
            <a:r>
              <a:rPr lang="en-US" altLang="zh-CN" dirty="0" smtClean="0"/>
              <a:t>Stephen Boyd</a:t>
            </a:r>
            <a:endParaRPr lang="zh-CN" altLang="en-US" dirty="0"/>
          </a:p>
        </p:txBody>
      </p:sp>
      <p:sp>
        <p:nvSpPr>
          <p:cNvPr id="17" name="矩形 16"/>
          <p:cNvSpPr/>
          <p:nvPr/>
        </p:nvSpPr>
        <p:spPr>
          <a:xfrm>
            <a:off x="935596" y="6273316"/>
            <a:ext cx="1796326" cy="369332"/>
          </a:xfrm>
          <a:prstGeom prst="rect">
            <a:avLst/>
          </a:prstGeom>
        </p:spPr>
        <p:txBody>
          <a:bodyPr wrap="none">
            <a:spAutoFit/>
          </a:bodyPr>
          <a:lstStyle/>
          <a:p>
            <a:r>
              <a:rPr lang="en-US" altLang="zh-CN" dirty="0" smtClean="0"/>
              <a:t>Geoffrey Hinton</a:t>
            </a:r>
            <a:endParaRPr lang="zh-CN" altLang="en-US" dirty="0"/>
          </a:p>
        </p:txBody>
      </p:sp>
      <p:sp>
        <p:nvSpPr>
          <p:cNvPr id="18" name="矩形 17"/>
          <p:cNvSpPr/>
          <p:nvPr/>
        </p:nvSpPr>
        <p:spPr>
          <a:xfrm>
            <a:off x="3959932" y="4617132"/>
            <a:ext cx="1539717" cy="369332"/>
          </a:xfrm>
          <a:prstGeom prst="rect">
            <a:avLst/>
          </a:prstGeom>
        </p:spPr>
        <p:txBody>
          <a:bodyPr wrap="none">
            <a:spAutoFit/>
          </a:bodyPr>
          <a:lstStyle/>
          <a:p>
            <a:r>
              <a:rPr lang="en-US" altLang="zh-CN" dirty="0" smtClean="0"/>
              <a:t>Leslie Valiant</a:t>
            </a:r>
            <a:endParaRPr lang="zh-CN" altLang="en-US" dirty="0"/>
          </a:p>
        </p:txBody>
      </p:sp>
      <p:sp>
        <p:nvSpPr>
          <p:cNvPr id="19" name="流程图: 准备 18"/>
          <p:cNvSpPr/>
          <p:nvPr/>
        </p:nvSpPr>
        <p:spPr bwMode="auto">
          <a:xfrm>
            <a:off x="3527884" y="5481228"/>
            <a:ext cx="2844316" cy="936104"/>
          </a:xfrm>
          <a:prstGeom prst="flowChartPreparation">
            <a:avLst/>
          </a:prstGeom>
          <a:no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pPr>
            <a:r>
              <a:rPr kumimoji="1" lang="zh-CN" altLang="en-US" sz="1800" b="0" i="0" u="none" strike="noStrike" cap="none" normalizeH="0" baseline="0" dirty="0" smtClean="0">
                <a:ln>
                  <a:noFill/>
                </a:ln>
                <a:solidFill>
                  <a:srgbClr val="FF0000"/>
                </a:solidFill>
                <a:effectLst/>
                <a:latin typeface="Arial" charset="0"/>
                <a:ea typeface="PMingLiU" pitchFamily="18" charset="-120"/>
              </a:rPr>
              <a:t>概率图模型</a:t>
            </a:r>
            <a:endParaRPr kumimoji="1" lang="en-US" altLang="zh-CN" sz="1800" b="0" i="0" u="none" strike="noStrike" cap="none" normalizeH="0" baseline="0" dirty="0" smtClean="0">
              <a:ln>
                <a:noFill/>
              </a:ln>
              <a:solidFill>
                <a:srgbClr val="FF0000"/>
              </a:solidFill>
              <a:effectLst/>
              <a:latin typeface="Arial" charset="0"/>
              <a:ea typeface="PMingLiU" pitchFamily="18" charset="-120"/>
            </a:endParaRPr>
          </a:p>
          <a:p>
            <a:pPr marL="0" marR="0" indent="0" algn="l" defTabSz="914400" rtl="0" eaLnBrk="0" fontAlgn="base" latinLnBrk="0" hangingPunct="0">
              <a:lnSpc>
                <a:spcPct val="100000"/>
              </a:lnSpc>
              <a:spcBef>
                <a:spcPct val="30000"/>
              </a:spcBef>
              <a:spcAft>
                <a:spcPct val="0"/>
              </a:spcAft>
              <a:buClrTx/>
              <a:buSzTx/>
              <a:buFontTx/>
              <a:buNone/>
              <a:tabLst/>
            </a:pPr>
            <a:r>
              <a:rPr kumimoji="1" lang="zh-CN" altLang="en-US" sz="1800" b="0" i="0" u="none" strike="noStrike" cap="none" normalizeH="0" baseline="0" dirty="0" smtClean="0">
                <a:ln>
                  <a:noFill/>
                </a:ln>
                <a:solidFill>
                  <a:srgbClr val="FF0000"/>
                </a:solidFill>
                <a:effectLst/>
                <a:latin typeface="Arial" charset="0"/>
                <a:ea typeface="PMingLiU" pitchFamily="18" charset="-120"/>
              </a:rPr>
              <a:t>（机器学习）</a:t>
            </a:r>
          </a:p>
        </p:txBody>
      </p:sp>
    </p:spTree>
    <p:extLst>
      <p:ext uri="{BB962C8B-B14F-4D97-AF65-F5344CB8AC3E}">
        <p14:creationId xmlns="" xmlns:p14="http://schemas.microsoft.com/office/powerpoint/2010/main" val="87522686"/>
      </p:ext>
    </p:extLst>
  </p:cSld>
  <p:clrMapOvr>
    <a:masterClrMapping/>
  </p:clrMapOvr>
  <p:transition spd="med">
    <p:pull dir="l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b="1" dirty="0" smtClean="0">
                <a:solidFill>
                  <a:srgbClr val="C00000"/>
                </a:solidFill>
                <a:latin typeface="Times New Roman" pitchFamily="18" charset="0"/>
                <a:cs typeface="Times New Roman" pitchFamily="18" charset="0"/>
              </a:rPr>
              <a:t>实用型、功能型的</a:t>
            </a:r>
            <a:r>
              <a:rPr lang="en-US" altLang="zh-CN" b="1" dirty="0" smtClean="0">
                <a:solidFill>
                  <a:srgbClr val="C00000"/>
                </a:solidFill>
                <a:latin typeface="Times New Roman" pitchFamily="18" charset="0"/>
                <a:cs typeface="Times New Roman" pitchFamily="18" charset="0"/>
              </a:rPr>
              <a:t>AI</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21</a:t>
            </a:fld>
            <a:endParaRPr lang="en-US" altLang="zh-CN"/>
          </a:p>
        </p:txBody>
      </p:sp>
      <p:sp>
        <p:nvSpPr>
          <p:cNvPr id="7" name="内容占位符 6"/>
          <p:cNvSpPr>
            <a:spLocks noGrp="1"/>
          </p:cNvSpPr>
          <p:nvPr>
            <p:ph idx="1"/>
          </p:nvPr>
        </p:nvSpPr>
        <p:spPr>
          <a:xfrm>
            <a:off x="457200" y="1423317"/>
            <a:ext cx="8229600" cy="4525963"/>
          </a:xfrm>
        </p:spPr>
        <p:txBody>
          <a:bodyPr/>
          <a:lstStyle/>
          <a:p>
            <a:r>
              <a:rPr lang="en-US" altLang="zh-CN" dirty="0" smtClean="0"/>
              <a:t>1993</a:t>
            </a:r>
            <a:r>
              <a:rPr lang="zh-CN" altLang="en-US" dirty="0" smtClean="0"/>
              <a:t>年以后</a:t>
            </a:r>
            <a:endParaRPr lang="en-US" altLang="zh-CN" dirty="0" smtClean="0"/>
          </a:p>
        </p:txBody>
      </p:sp>
      <p:sp>
        <p:nvSpPr>
          <p:cNvPr id="6" name="文本框 14"/>
          <p:cNvSpPr txBox="1"/>
          <p:nvPr/>
        </p:nvSpPr>
        <p:spPr>
          <a:xfrm>
            <a:off x="3491880" y="5193196"/>
            <a:ext cx="2062572" cy="369332"/>
          </a:xfrm>
          <a:prstGeom prst="rect">
            <a:avLst/>
          </a:prstGeom>
          <a:noFill/>
        </p:spPr>
        <p:txBody>
          <a:bodyPr wrap="square" rtlCol="0">
            <a:spAutoFit/>
          </a:bodyPr>
          <a:lstStyle/>
          <a:p>
            <a:r>
              <a:rPr kumimoji="1" lang="en-US" altLang="zh-CN" b="1" dirty="0" smtClean="0">
                <a:solidFill>
                  <a:srgbClr val="C00000"/>
                </a:solidFill>
              </a:rPr>
              <a:t>1997</a:t>
            </a:r>
            <a:r>
              <a:rPr lang="en-US" altLang="zh-CN" b="1" dirty="0" smtClean="0">
                <a:solidFill>
                  <a:srgbClr val="C00000"/>
                </a:solidFill>
              </a:rPr>
              <a:t>, </a:t>
            </a:r>
            <a:r>
              <a:rPr kumimoji="1" lang="en-US" altLang="zh-CN" b="1" dirty="0" err="1" smtClean="0">
                <a:solidFill>
                  <a:srgbClr val="C00000"/>
                </a:solidFill>
              </a:rPr>
              <a:t>DeepBlue</a:t>
            </a:r>
            <a:endParaRPr kumimoji="1" lang="zh-CN" altLang="en-US" b="1" dirty="0">
              <a:solidFill>
                <a:srgbClr val="C00000"/>
              </a:solidFill>
            </a:endParaRPr>
          </a:p>
        </p:txBody>
      </p:sp>
      <p:pic>
        <p:nvPicPr>
          <p:cNvPr id="8" name="Picture 6" descr="http://www.thechessdrum.net/newsbriefs/2002/NB_photos/Kasparov-DeepBlue.jpg"/>
          <p:cNvPicPr>
            <a:picLocks noChangeAspect="1" noChangeArrowheads="1"/>
          </p:cNvPicPr>
          <p:nvPr/>
        </p:nvPicPr>
        <p:blipFill>
          <a:blip r:embed="rId3" cstate="print"/>
          <a:srcRect/>
          <a:stretch>
            <a:fillRect/>
          </a:stretch>
        </p:blipFill>
        <p:spPr bwMode="auto">
          <a:xfrm>
            <a:off x="431540" y="2276872"/>
            <a:ext cx="4176936" cy="2556284"/>
          </a:xfrm>
          <a:prstGeom prst="rect">
            <a:avLst/>
          </a:prstGeom>
          <a:noFill/>
        </p:spPr>
      </p:pic>
      <p:pic>
        <p:nvPicPr>
          <p:cNvPr id="35844" name="Picture 4" descr="http://www.socialstudiesforkids.com/graphics/deepblue-tvscreens.jpg"/>
          <p:cNvPicPr>
            <a:picLocks noChangeAspect="1" noChangeArrowheads="1"/>
          </p:cNvPicPr>
          <p:nvPr/>
        </p:nvPicPr>
        <p:blipFill>
          <a:blip r:embed="rId4" cstate="print"/>
          <a:srcRect/>
          <a:stretch>
            <a:fillRect/>
          </a:stretch>
        </p:blipFill>
        <p:spPr bwMode="auto">
          <a:xfrm>
            <a:off x="4817520" y="2312876"/>
            <a:ext cx="4326480" cy="2520280"/>
          </a:xfrm>
          <a:prstGeom prst="rect">
            <a:avLst/>
          </a:prstGeom>
          <a:noFill/>
        </p:spPr>
      </p:pic>
    </p:spTree>
  </p:cSld>
  <p:clrMapOvr>
    <a:masterClrMapping/>
  </p:clrMapOvr>
  <p:transition spd="med">
    <p:pull dir="l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b="1" dirty="0" smtClean="0">
                <a:solidFill>
                  <a:srgbClr val="C00000"/>
                </a:solidFill>
                <a:latin typeface="Times New Roman" pitchFamily="18" charset="0"/>
                <a:cs typeface="Times New Roman" pitchFamily="18" charset="0"/>
              </a:rPr>
              <a:t>实用型、功能型的</a:t>
            </a:r>
            <a:r>
              <a:rPr lang="en-US" altLang="zh-CN" b="1" dirty="0" smtClean="0">
                <a:solidFill>
                  <a:srgbClr val="C00000"/>
                </a:solidFill>
                <a:latin typeface="Times New Roman" pitchFamily="18" charset="0"/>
                <a:cs typeface="Times New Roman" pitchFamily="18" charset="0"/>
              </a:rPr>
              <a:t>AI</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22</a:t>
            </a:fld>
            <a:endParaRPr lang="en-US" altLang="zh-CN"/>
          </a:p>
        </p:txBody>
      </p:sp>
      <p:sp>
        <p:nvSpPr>
          <p:cNvPr id="7" name="内容占位符 6"/>
          <p:cNvSpPr>
            <a:spLocks noGrp="1"/>
          </p:cNvSpPr>
          <p:nvPr>
            <p:ph idx="1"/>
          </p:nvPr>
        </p:nvSpPr>
        <p:spPr>
          <a:xfrm>
            <a:off x="457200" y="1423317"/>
            <a:ext cx="8229600" cy="4525963"/>
          </a:xfrm>
        </p:spPr>
        <p:txBody>
          <a:bodyPr/>
          <a:lstStyle/>
          <a:p>
            <a:r>
              <a:rPr lang="zh-CN" altLang="en-US" dirty="0" smtClean="0"/>
              <a:t>更加通用的场景的胜利</a:t>
            </a:r>
            <a:endParaRPr lang="en-US" altLang="zh-CN" dirty="0" smtClean="0"/>
          </a:p>
        </p:txBody>
      </p:sp>
      <p:sp>
        <p:nvSpPr>
          <p:cNvPr id="6" name="文本框 14"/>
          <p:cNvSpPr txBox="1"/>
          <p:nvPr/>
        </p:nvSpPr>
        <p:spPr>
          <a:xfrm>
            <a:off x="3059832" y="5913276"/>
            <a:ext cx="3204356" cy="369332"/>
          </a:xfrm>
          <a:prstGeom prst="rect">
            <a:avLst/>
          </a:prstGeom>
          <a:noFill/>
        </p:spPr>
        <p:txBody>
          <a:bodyPr wrap="square" rtlCol="0">
            <a:spAutoFit/>
          </a:bodyPr>
          <a:lstStyle/>
          <a:p>
            <a:r>
              <a:rPr lang="en-US" altLang="zh-CN" b="1" dirty="0" smtClean="0">
                <a:solidFill>
                  <a:srgbClr val="C00000"/>
                </a:solidFill>
              </a:rPr>
              <a:t>2011, IBM Watson</a:t>
            </a:r>
            <a:endParaRPr kumimoji="1" lang="zh-CN" altLang="en-US" b="1" dirty="0">
              <a:solidFill>
                <a:srgbClr val="C00000"/>
              </a:solidFill>
            </a:endParaRPr>
          </a:p>
        </p:txBody>
      </p:sp>
      <p:pic>
        <p:nvPicPr>
          <p:cNvPr id="9" name="内容占位符 4"/>
          <p:cNvPicPr>
            <a:picLocks noChangeAspect="1"/>
          </p:cNvPicPr>
          <p:nvPr/>
        </p:nvPicPr>
        <p:blipFill>
          <a:blip r:embed="rId3" cstate="print"/>
          <a:stretch>
            <a:fillRect/>
          </a:stretch>
        </p:blipFill>
        <p:spPr bwMode="auto">
          <a:xfrm>
            <a:off x="1272829" y="2132856"/>
            <a:ext cx="6251499" cy="3600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spd="med">
    <p:pull dir="l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b="1" dirty="0" smtClean="0">
                <a:solidFill>
                  <a:srgbClr val="C00000"/>
                </a:solidFill>
                <a:latin typeface="Times New Roman" pitchFamily="18" charset="0"/>
                <a:cs typeface="Times New Roman" pitchFamily="18" charset="0"/>
              </a:rPr>
              <a:t>实用型、功能型的</a:t>
            </a:r>
            <a:r>
              <a:rPr lang="en-US" altLang="zh-CN" b="1" dirty="0" smtClean="0">
                <a:solidFill>
                  <a:srgbClr val="C00000"/>
                </a:solidFill>
                <a:latin typeface="Times New Roman" pitchFamily="18" charset="0"/>
                <a:cs typeface="Times New Roman" pitchFamily="18" charset="0"/>
              </a:rPr>
              <a:t>AI</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23</a:t>
            </a:fld>
            <a:endParaRPr lang="en-US" altLang="zh-CN"/>
          </a:p>
        </p:txBody>
      </p:sp>
      <p:sp>
        <p:nvSpPr>
          <p:cNvPr id="7" name="内容占位符 6"/>
          <p:cNvSpPr>
            <a:spLocks noGrp="1"/>
          </p:cNvSpPr>
          <p:nvPr>
            <p:ph idx="1"/>
          </p:nvPr>
        </p:nvSpPr>
        <p:spPr>
          <a:xfrm>
            <a:off x="457200" y="1423317"/>
            <a:ext cx="8229600" cy="4525963"/>
          </a:xfrm>
        </p:spPr>
        <p:txBody>
          <a:bodyPr/>
          <a:lstStyle/>
          <a:p>
            <a:r>
              <a:rPr lang="zh-CN" altLang="en-US" dirty="0" smtClean="0"/>
              <a:t>更加通用的场景的胜利</a:t>
            </a:r>
            <a:endParaRPr lang="en-US" altLang="zh-CN" dirty="0" smtClean="0"/>
          </a:p>
        </p:txBody>
      </p:sp>
      <p:sp>
        <p:nvSpPr>
          <p:cNvPr id="6" name="文本框 14"/>
          <p:cNvSpPr txBox="1"/>
          <p:nvPr/>
        </p:nvSpPr>
        <p:spPr>
          <a:xfrm>
            <a:off x="1547664" y="5481228"/>
            <a:ext cx="1440160" cy="369332"/>
          </a:xfrm>
          <a:prstGeom prst="rect">
            <a:avLst/>
          </a:prstGeom>
          <a:noFill/>
        </p:spPr>
        <p:txBody>
          <a:bodyPr wrap="square" rtlCol="0">
            <a:spAutoFit/>
          </a:bodyPr>
          <a:lstStyle/>
          <a:p>
            <a:r>
              <a:rPr kumimoji="1" lang="zh-CN" altLang="en-US" b="1" dirty="0" smtClean="0">
                <a:solidFill>
                  <a:srgbClr val="C00000"/>
                </a:solidFill>
              </a:rPr>
              <a:t>自动驾驶</a:t>
            </a:r>
            <a:endParaRPr kumimoji="1" lang="zh-CN" altLang="en-US" b="1" dirty="0">
              <a:solidFill>
                <a:srgbClr val="C00000"/>
              </a:solidFill>
            </a:endParaRPr>
          </a:p>
        </p:txBody>
      </p:sp>
      <p:pic>
        <p:nvPicPr>
          <p:cNvPr id="77826" name="Picture 2" descr="http://img.ltn.com.tw/Upload/auto/page/2015/11/20/151120-4098-1-wFz85.jpg"/>
          <p:cNvPicPr>
            <a:picLocks noChangeAspect="1" noChangeArrowheads="1"/>
          </p:cNvPicPr>
          <p:nvPr/>
        </p:nvPicPr>
        <p:blipFill>
          <a:blip r:embed="rId3" cstate="print"/>
          <a:srcRect/>
          <a:stretch>
            <a:fillRect/>
          </a:stretch>
        </p:blipFill>
        <p:spPr bwMode="auto">
          <a:xfrm>
            <a:off x="179512" y="2276872"/>
            <a:ext cx="5053719" cy="3024336"/>
          </a:xfrm>
          <a:prstGeom prst="rect">
            <a:avLst/>
          </a:prstGeom>
          <a:noFill/>
        </p:spPr>
      </p:pic>
      <p:pic>
        <p:nvPicPr>
          <p:cNvPr id="10" name="图片 9"/>
          <p:cNvPicPr>
            <a:picLocks noChangeAspect="1"/>
          </p:cNvPicPr>
          <p:nvPr/>
        </p:nvPicPr>
        <p:blipFill>
          <a:blip r:embed="rId4" cstate="print"/>
          <a:stretch>
            <a:fillRect/>
          </a:stretch>
        </p:blipFill>
        <p:spPr>
          <a:xfrm>
            <a:off x="5642553" y="2348880"/>
            <a:ext cx="3501447" cy="2880320"/>
          </a:xfrm>
          <a:prstGeom prst="rect">
            <a:avLst/>
          </a:prstGeom>
        </p:spPr>
      </p:pic>
      <p:sp>
        <p:nvSpPr>
          <p:cNvPr id="11" name="文本框 14"/>
          <p:cNvSpPr txBox="1"/>
          <p:nvPr/>
        </p:nvSpPr>
        <p:spPr>
          <a:xfrm>
            <a:off x="6768244" y="5471936"/>
            <a:ext cx="1440160" cy="369332"/>
          </a:xfrm>
          <a:prstGeom prst="rect">
            <a:avLst/>
          </a:prstGeom>
          <a:noFill/>
        </p:spPr>
        <p:txBody>
          <a:bodyPr wrap="square" rtlCol="0">
            <a:spAutoFit/>
          </a:bodyPr>
          <a:lstStyle/>
          <a:p>
            <a:r>
              <a:rPr kumimoji="1" lang="zh-CN" altLang="en-US" b="1" dirty="0" smtClean="0">
                <a:solidFill>
                  <a:srgbClr val="C00000"/>
                </a:solidFill>
              </a:rPr>
              <a:t>图片分类</a:t>
            </a:r>
            <a:endParaRPr kumimoji="1" lang="zh-CN" altLang="en-US" b="1" dirty="0">
              <a:solidFill>
                <a:srgbClr val="C00000"/>
              </a:solidFill>
            </a:endParaRPr>
          </a:p>
        </p:txBody>
      </p:sp>
    </p:spTree>
  </p:cSld>
  <p:clrMapOvr>
    <a:masterClrMapping/>
  </p:clrMapOvr>
  <p:transition spd="med">
    <p:pull dir="l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b="1" dirty="0" smtClean="0">
                <a:solidFill>
                  <a:srgbClr val="C00000"/>
                </a:solidFill>
                <a:latin typeface="Times New Roman" pitchFamily="18" charset="0"/>
                <a:cs typeface="Times New Roman" pitchFamily="18" charset="0"/>
              </a:rPr>
              <a:t>实用型、功能型的</a:t>
            </a:r>
            <a:r>
              <a:rPr lang="en-US" altLang="zh-CN" b="1" dirty="0" smtClean="0">
                <a:solidFill>
                  <a:srgbClr val="C00000"/>
                </a:solidFill>
                <a:latin typeface="Times New Roman" pitchFamily="18" charset="0"/>
                <a:cs typeface="Times New Roman" pitchFamily="18" charset="0"/>
              </a:rPr>
              <a:t>AI</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24</a:t>
            </a:fld>
            <a:endParaRPr lang="en-US" altLang="zh-CN"/>
          </a:p>
        </p:txBody>
      </p:sp>
      <p:sp>
        <p:nvSpPr>
          <p:cNvPr id="7" name="内容占位符 6"/>
          <p:cNvSpPr>
            <a:spLocks noGrp="1"/>
          </p:cNvSpPr>
          <p:nvPr>
            <p:ph idx="1"/>
          </p:nvPr>
        </p:nvSpPr>
        <p:spPr>
          <a:xfrm>
            <a:off x="457200" y="1423317"/>
            <a:ext cx="8229600" cy="4525963"/>
          </a:xfrm>
        </p:spPr>
        <p:txBody>
          <a:bodyPr/>
          <a:lstStyle/>
          <a:p>
            <a:r>
              <a:rPr lang="en-US" altLang="zh-CN" dirty="0" smtClean="0"/>
              <a:t>2016</a:t>
            </a:r>
            <a:r>
              <a:rPr lang="zh-CN" altLang="en-US" dirty="0" smtClean="0"/>
              <a:t>年</a:t>
            </a:r>
            <a:r>
              <a:rPr lang="en-US" altLang="zh-CN" dirty="0" smtClean="0"/>
              <a:t>3</a:t>
            </a:r>
            <a:r>
              <a:rPr lang="zh-CN" altLang="en-US" dirty="0" smtClean="0"/>
              <a:t>月</a:t>
            </a:r>
            <a:r>
              <a:rPr lang="en-US" altLang="zh-CN" dirty="0" smtClean="0"/>
              <a:t>15</a:t>
            </a:r>
            <a:r>
              <a:rPr lang="zh-CN" altLang="en-US" dirty="0" smtClean="0"/>
              <a:t>日，</a:t>
            </a:r>
            <a:r>
              <a:rPr lang="en-US" altLang="zh-CN" dirty="0" smtClean="0"/>
              <a:t>Alpha Go</a:t>
            </a:r>
            <a:r>
              <a:rPr lang="zh-CN" altLang="en-US" dirty="0" smtClean="0"/>
              <a:t>的胜利</a:t>
            </a:r>
            <a:endParaRPr lang="en-US" altLang="zh-CN" dirty="0" smtClean="0"/>
          </a:p>
        </p:txBody>
      </p:sp>
      <p:pic>
        <p:nvPicPr>
          <p:cNvPr id="9" name="内容占位符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bwMode="auto">
          <a:xfrm>
            <a:off x="0" y="2168860"/>
            <a:ext cx="4536504" cy="3437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7042" name="Picture 2" descr="https://gogameguru.com/i/2016/03/AlphaGo-Lee-Sedol-game-5-AlphaGo-team-550x347.jpg"/>
          <p:cNvPicPr>
            <a:picLocks noChangeAspect="1" noChangeArrowheads="1"/>
          </p:cNvPicPr>
          <p:nvPr/>
        </p:nvPicPr>
        <p:blipFill>
          <a:blip r:embed="rId4" cstate="print"/>
          <a:srcRect/>
          <a:stretch>
            <a:fillRect/>
          </a:stretch>
        </p:blipFill>
        <p:spPr bwMode="auto">
          <a:xfrm>
            <a:off x="4572000" y="2168860"/>
            <a:ext cx="5238750" cy="3420380"/>
          </a:xfrm>
          <a:prstGeom prst="rect">
            <a:avLst/>
          </a:prstGeom>
          <a:noFill/>
        </p:spPr>
      </p:pic>
    </p:spTree>
  </p:cSld>
  <p:clrMapOvr>
    <a:masterClrMapping/>
  </p:clrMapOvr>
  <p:transition spd="med">
    <p:pull dir="l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b="1" dirty="0" smtClean="0">
                <a:solidFill>
                  <a:srgbClr val="C00000"/>
                </a:solidFill>
                <a:latin typeface="Times New Roman" pitchFamily="18" charset="0"/>
                <a:cs typeface="Times New Roman" pitchFamily="18" charset="0"/>
              </a:rPr>
              <a:t>对</a:t>
            </a:r>
            <a:r>
              <a:rPr lang="en-US" altLang="zh-CN" b="1" dirty="0" smtClean="0">
                <a:solidFill>
                  <a:srgbClr val="C00000"/>
                </a:solidFill>
                <a:latin typeface="Times New Roman" pitchFamily="18" charset="0"/>
                <a:cs typeface="Times New Roman" pitchFamily="18" charset="0"/>
              </a:rPr>
              <a:t>AI</a:t>
            </a:r>
            <a:r>
              <a:rPr lang="zh-CN" altLang="en-US" b="1" dirty="0" smtClean="0">
                <a:solidFill>
                  <a:srgbClr val="C00000"/>
                </a:solidFill>
                <a:latin typeface="Times New Roman" pitchFamily="18" charset="0"/>
                <a:cs typeface="Times New Roman" pitchFamily="18" charset="0"/>
              </a:rPr>
              <a:t>（</a:t>
            </a:r>
            <a:r>
              <a:rPr lang="en-US" altLang="zh-CN" b="1" dirty="0" smtClean="0">
                <a:solidFill>
                  <a:srgbClr val="C00000"/>
                </a:solidFill>
                <a:latin typeface="Times New Roman" pitchFamily="18" charset="0"/>
                <a:cs typeface="Times New Roman" pitchFamily="18" charset="0"/>
              </a:rPr>
              <a:t>Deep Learning</a:t>
            </a:r>
            <a:r>
              <a:rPr lang="zh-CN" altLang="en-US" b="1" dirty="0" smtClean="0">
                <a:solidFill>
                  <a:srgbClr val="C00000"/>
                </a:solidFill>
                <a:latin typeface="Times New Roman" pitchFamily="18" charset="0"/>
                <a:cs typeface="Times New Roman" pitchFamily="18" charset="0"/>
              </a:rPr>
              <a:t>）的冷静思考</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25</a:t>
            </a:fld>
            <a:endParaRPr lang="en-US" altLang="zh-CN"/>
          </a:p>
        </p:txBody>
      </p:sp>
      <p:graphicFrame>
        <p:nvGraphicFramePr>
          <p:cNvPr id="8" name="内容占位符 7"/>
          <p:cNvGraphicFramePr>
            <a:graphicFrameLocks noGrp="1"/>
          </p:cNvGraphicFramePr>
          <p:nvPr>
            <p:ph idx="1"/>
          </p:nvPr>
        </p:nvGraphicFramePr>
        <p:xfrm>
          <a:off x="0" y="1304764"/>
          <a:ext cx="9144000"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pull dir="l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b="1" dirty="0" smtClean="0">
                <a:solidFill>
                  <a:srgbClr val="C00000"/>
                </a:solidFill>
                <a:latin typeface="Times New Roman" pitchFamily="18" charset="0"/>
                <a:cs typeface="Times New Roman" pitchFamily="18" charset="0"/>
              </a:rPr>
              <a:t>对</a:t>
            </a:r>
            <a:r>
              <a:rPr lang="en-US" altLang="zh-CN" b="1" dirty="0" smtClean="0">
                <a:solidFill>
                  <a:srgbClr val="C00000"/>
                </a:solidFill>
                <a:latin typeface="Times New Roman" pitchFamily="18" charset="0"/>
                <a:cs typeface="Times New Roman" pitchFamily="18" charset="0"/>
              </a:rPr>
              <a:t>AI</a:t>
            </a:r>
            <a:r>
              <a:rPr lang="zh-CN" altLang="en-US" b="1" dirty="0" smtClean="0">
                <a:solidFill>
                  <a:srgbClr val="C00000"/>
                </a:solidFill>
                <a:latin typeface="Times New Roman" pitchFamily="18" charset="0"/>
                <a:cs typeface="Times New Roman" pitchFamily="18" charset="0"/>
              </a:rPr>
              <a:t>（</a:t>
            </a:r>
            <a:r>
              <a:rPr lang="en-US" altLang="zh-CN" b="1" dirty="0" smtClean="0">
                <a:solidFill>
                  <a:srgbClr val="C00000"/>
                </a:solidFill>
                <a:latin typeface="Times New Roman" pitchFamily="18" charset="0"/>
                <a:cs typeface="Times New Roman" pitchFamily="18" charset="0"/>
              </a:rPr>
              <a:t>Deep Learning</a:t>
            </a:r>
            <a:r>
              <a:rPr lang="zh-CN" altLang="en-US" b="1" dirty="0" smtClean="0">
                <a:solidFill>
                  <a:srgbClr val="C00000"/>
                </a:solidFill>
                <a:latin typeface="Times New Roman" pitchFamily="18" charset="0"/>
                <a:cs typeface="Times New Roman" pitchFamily="18" charset="0"/>
              </a:rPr>
              <a:t>）的冷静思考</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26</a:t>
            </a:fld>
            <a:endParaRPr lang="en-US" altLang="zh-CN"/>
          </a:p>
        </p:txBody>
      </p:sp>
      <p:sp>
        <p:nvSpPr>
          <p:cNvPr id="7" name="内容占位符 6"/>
          <p:cNvSpPr>
            <a:spLocks noGrp="1"/>
          </p:cNvSpPr>
          <p:nvPr>
            <p:ph idx="1"/>
          </p:nvPr>
        </p:nvSpPr>
        <p:spPr>
          <a:xfrm>
            <a:off x="457200" y="1783357"/>
            <a:ext cx="8229600" cy="4525963"/>
          </a:xfrm>
        </p:spPr>
        <p:txBody>
          <a:bodyPr/>
          <a:lstStyle/>
          <a:p>
            <a:r>
              <a:rPr lang="en-US" altLang="zh-CN" dirty="0" smtClean="0"/>
              <a:t>AI</a:t>
            </a:r>
            <a:r>
              <a:rPr lang="zh-CN" altLang="en-US" dirty="0" smtClean="0"/>
              <a:t>的边界在哪里</a:t>
            </a:r>
            <a:endParaRPr lang="en-US" altLang="zh-CN" dirty="0" smtClean="0"/>
          </a:p>
          <a:p>
            <a:pPr lvl="1"/>
            <a:r>
              <a:rPr lang="zh-CN" altLang="en-US" dirty="0" smtClean="0"/>
              <a:t>什么问题</a:t>
            </a:r>
            <a:r>
              <a:rPr lang="en-US" altLang="zh-CN" dirty="0" smtClean="0"/>
              <a:t>AI</a:t>
            </a:r>
            <a:r>
              <a:rPr lang="zh-CN" altLang="en-US" dirty="0" smtClean="0"/>
              <a:t>能解决，什么问题不能</a:t>
            </a:r>
            <a:endParaRPr lang="en-US" altLang="zh-CN" dirty="0" smtClean="0"/>
          </a:p>
        </p:txBody>
      </p:sp>
      <p:sp>
        <p:nvSpPr>
          <p:cNvPr id="8" name="矩形 7"/>
          <p:cNvSpPr/>
          <p:nvPr/>
        </p:nvSpPr>
        <p:spPr>
          <a:xfrm>
            <a:off x="431540" y="3194973"/>
            <a:ext cx="8712460" cy="1514261"/>
          </a:xfrm>
          <a:prstGeom prst="rect">
            <a:avLst/>
          </a:prstGeom>
        </p:spPr>
        <p:txBody>
          <a:bodyPr wrap="square">
            <a:spAutoFit/>
          </a:bodyPr>
          <a:lstStyle/>
          <a:p>
            <a:r>
              <a:rPr lang="zh-CN" altLang="zh-CN" sz="2800" dirty="0" smtClean="0">
                <a:latin typeface="华文楷体" pitchFamily="2" charset="-122"/>
                <a:ea typeface="华文楷体" pitchFamily="2" charset="-122"/>
              </a:rPr>
              <a:t>在有限，透明规则、特定任务下，机器超过人的水平是时间问题，绝对是会超过的</a:t>
            </a:r>
            <a:r>
              <a:rPr lang="zh-CN" altLang="en-US" sz="2800" dirty="0" smtClean="0">
                <a:latin typeface="华文楷体" pitchFamily="2" charset="-122"/>
                <a:ea typeface="华文楷体" pitchFamily="2" charset="-122"/>
              </a:rPr>
              <a:t>。</a:t>
            </a:r>
            <a:endParaRPr lang="en-US" altLang="zh-CN" sz="2800" dirty="0" smtClean="0">
              <a:latin typeface="华文楷体" pitchFamily="2" charset="-122"/>
              <a:ea typeface="华文楷体" pitchFamily="2" charset="-122"/>
            </a:endParaRPr>
          </a:p>
          <a:p>
            <a:r>
              <a:rPr lang="en-US" altLang="zh-CN" sz="2800" dirty="0" smtClean="0">
                <a:latin typeface="华文楷体" pitchFamily="2" charset="-122"/>
                <a:ea typeface="华文楷体" pitchFamily="2" charset="-122"/>
              </a:rPr>
              <a:t>                                                       CMU, Prof. Eric Xing</a:t>
            </a:r>
          </a:p>
        </p:txBody>
      </p:sp>
    </p:spTree>
  </p:cSld>
  <p:clrMapOvr>
    <a:masterClrMapping/>
  </p:clrMapOvr>
  <p:transition spd="med">
    <p:pull dir="l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b="1" dirty="0" smtClean="0">
                <a:solidFill>
                  <a:srgbClr val="C00000"/>
                </a:solidFill>
                <a:latin typeface="Times New Roman" pitchFamily="18" charset="0"/>
                <a:cs typeface="Times New Roman" pitchFamily="18" charset="0"/>
              </a:rPr>
              <a:t>推动历史的盛宴</a:t>
            </a:r>
            <a:endParaRPr kumimoji="1" lang="zh-CN" altLang="en-US" dirty="0"/>
          </a:p>
        </p:txBody>
      </p:sp>
      <p:pic>
        <p:nvPicPr>
          <p:cNvPr id="5" name="内容占位符 4"/>
          <p:cNvPicPr>
            <a:picLocks noGrp="1" noChangeAspect="1"/>
          </p:cNvPicPr>
          <p:nvPr>
            <p:ph idx="1"/>
          </p:nvPr>
        </p:nvPicPr>
        <p:blipFill>
          <a:blip r:embed="rId3" cstate="print">
            <a:extLst>
              <a:ext uri="{28A0092B-C50C-407E-A947-70E740481C1C}">
                <a14:useLocalDpi xmlns="" xmlns:a14="http://schemas.microsoft.com/office/drawing/2010/main" val="0"/>
              </a:ext>
            </a:extLst>
          </a:blip>
          <a:stretch>
            <a:fillRect/>
          </a:stretch>
        </p:blipFill>
        <p:spPr>
          <a:xfrm>
            <a:off x="85060" y="1736812"/>
            <a:ext cx="4314429" cy="3312368"/>
          </a:xfrm>
        </p:spPr>
      </p:pic>
      <p:sp>
        <p:nvSpPr>
          <p:cNvPr id="4" name="幻灯片编号占位符 3"/>
          <p:cNvSpPr>
            <a:spLocks noGrp="1"/>
          </p:cNvSpPr>
          <p:nvPr>
            <p:ph type="sldNum" sz="quarter" idx="12"/>
          </p:nvPr>
        </p:nvSpPr>
        <p:spPr/>
        <p:txBody>
          <a:bodyPr/>
          <a:lstStyle/>
          <a:p>
            <a:fld id="{909146ED-F82D-4325-8D84-FFEC60261B23}" type="slidenum">
              <a:rPr lang="en-US" altLang="zh-CN" smtClean="0"/>
              <a:pPr/>
              <a:t>27</a:t>
            </a:fld>
            <a:endParaRPr lang="en-US" altLang="zh-CN"/>
          </a:p>
        </p:txBody>
      </p:sp>
      <p:pic>
        <p:nvPicPr>
          <p:cNvPr id="6" name="内容占位符 4"/>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bwMode="auto">
          <a:xfrm>
            <a:off x="4607496" y="1719529"/>
            <a:ext cx="4536504" cy="3329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文本框 14"/>
          <p:cNvSpPr txBox="1"/>
          <p:nvPr/>
        </p:nvSpPr>
        <p:spPr>
          <a:xfrm>
            <a:off x="611560" y="5219908"/>
            <a:ext cx="3456384" cy="369332"/>
          </a:xfrm>
          <a:prstGeom prst="rect">
            <a:avLst/>
          </a:prstGeom>
          <a:noFill/>
        </p:spPr>
        <p:txBody>
          <a:bodyPr wrap="square" rtlCol="0">
            <a:spAutoFit/>
          </a:bodyPr>
          <a:lstStyle/>
          <a:p>
            <a:r>
              <a:rPr lang="en-US" altLang="zh-CN" b="1" dirty="0" smtClean="0">
                <a:solidFill>
                  <a:srgbClr val="C00000"/>
                </a:solidFill>
              </a:rPr>
              <a:t>1830</a:t>
            </a:r>
            <a:r>
              <a:rPr lang="zh-CN" altLang="en-US" b="1" dirty="0" smtClean="0">
                <a:solidFill>
                  <a:srgbClr val="C00000"/>
                </a:solidFill>
              </a:rPr>
              <a:t>年</a:t>
            </a:r>
            <a:r>
              <a:rPr lang="en-US" altLang="zh-CN" b="1" dirty="0" smtClean="0">
                <a:solidFill>
                  <a:srgbClr val="C00000"/>
                </a:solidFill>
              </a:rPr>
              <a:t>8</a:t>
            </a:r>
            <a:r>
              <a:rPr lang="zh-CN" altLang="en-US" b="1" dirty="0" smtClean="0">
                <a:solidFill>
                  <a:srgbClr val="C00000"/>
                </a:solidFill>
              </a:rPr>
              <a:t>月</a:t>
            </a:r>
            <a:r>
              <a:rPr lang="en-US" altLang="zh-CN" b="1" dirty="0" smtClean="0">
                <a:solidFill>
                  <a:srgbClr val="C00000"/>
                </a:solidFill>
              </a:rPr>
              <a:t>28</a:t>
            </a:r>
            <a:r>
              <a:rPr lang="zh-CN" altLang="en-US" b="1" dirty="0" smtClean="0">
                <a:solidFill>
                  <a:srgbClr val="C00000"/>
                </a:solidFill>
              </a:rPr>
              <a:t>日</a:t>
            </a:r>
            <a:r>
              <a:rPr lang="en-US" altLang="zh-CN" b="1" dirty="0" smtClean="0">
                <a:solidFill>
                  <a:srgbClr val="C00000"/>
                </a:solidFill>
              </a:rPr>
              <a:t>, </a:t>
            </a:r>
            <a:r>
              <a:rPr lang="zh-CN" altLang="en-US" b="1" dirty="0" smtClean="0">
                <a:solidFill>
                  <a:srgbClr val="C00000"/>
                </a:solidFill>
              </a:rPr>
              <a:t>美国巴尔的摩</a:t>
            </a:r>
            <a:endParaRPr kumimoji="1" lang="zh-CN" altLang="en-US" b="1" dirty="0">
              <a:solidFill>
                <a:srgbClr val="C00000"/>
              </a:solidFill>
            </a:endParaRPr>
          </a:p>
        </p:txBody>
      </p:sp>
      <p:sp>
        <p:nvSpPr>
          <p:cNvPr id="8" name="文本框 14"/>
          <p:cNvSpPr txBox="1"/>
          <p:nvPr/>
        </p:nvSpPr>
        <p:spPr>
          <a:xfrm>
            <a:off x="5220072" y="5219908"/>
            <a:ext cx="3456384" cy="369332"/>
          </a:xfrm>
          <a:prstGeom prst="rect">
            <a:avLst/>
          </a:prstGeom>
          <a:noFill/>
        </p:spPr>
        <p:txBody>
          <a:bodyPr wrap="square" rtlCol="0">
            <a:spAutoFit/>
          </a:bodyPr>
          <a:lstStyle/>
          <a:p>
            <a:r>
              <a:rPr lang="en-US" altLang="zh-CN" b="1" dirty="0" smtClean="0">
                <a:solidFill>
                  <a:srgbClr val="C00000"/>
                </a:solidFill>
              </a:rPr>
              <a:t>2016</a:t>
            </a:r>
            <a:r>
              <a:rPr lang="zh-CN" altLang="en-US" b="1" dirty="0" smtClean="0">
                <a:solidFill>
                  <a:srgbClr val="C00000"/>
                </a:solidFill>
              </a:rPr>
              <a:t>年</a:t>
            </a:r>
            <a:r>
              <a:rPr lang="en-US" altLang="zh-CN" b="1" dirty="0" smtClean="0">
                <a:solidFill>
                  <a:srgbClr val="C00000"/>
                </a:solidFill>
              </a:rPr>
              <a:t>3</a:t>
            </a:r>
            <a:r>
              <a:rPr lang="zh-CN" altLang="en-US" b="1" dirty="0" smtClean="0">
                <a:solidFill>
                  <a:srgbClr val="C00000"/>
                </a:solidFill>
              </a:rPr>
              <a:t>月</a:t>
            </a:r>
            <a:r>
              <a:rPr lang="en-US" altLang="zh-CN" b="1" dirty="0" smtClean="0">
                <a:solidFill>
                  <a:srgbClr val="C00000"/>
                </a:solidFill>
              </a:rPr>
              <a:t>15</a:t>
            </a:r>
            <a:r>
              <a:rPr lang="zh-CN" altLang="en-US" b="1" dirty="0" smtClean="0">
                <a:solidFill>
                  <a:srgbClr val="C00000"/>
                </a:solidFill>
              </a:rPr>
              <a:t>日</a:t>
            </a:r>
            <a:r>
              <a:rPr lang="en-US" altLang="zh-CN" b="1" dirty="0" smtClean="0">
                <a:solidFill>
                  <a:srgbClr val="C00000"/>
                </a:solidFill>
              </a:rPr>
              <a:t>, </a:t>
            </a:r>
            <a:r>
              <a:rPr lang="zh-CN" altLang="en-US" b="1" dirty="0" smtClean="0">
                <a:solidFill>
                  <a:srgbClr val="C00000"/>
                </a:solidFill>
              </a:rPr>
              <a:t>韩国首尔</a:t>
            </a:r>
            <a:endParaRPr kumimoji="1" lang="zh-CN" altLang="en-US" b="1" dirty="0">
              <a:solidFill>
                <a:srgbClr val="C00000"/>
              </a:solidFill>
            </a:endParaRPr>
          </a:p>
        </p:txBody>
      </p:sp>
    </p:spTree>
    <p:extLst>
      <p:ext uri="{BB962C8B-B14F-4D97-AF65-F5344CB8AC3E}">
        <p14:creationId xmlns="" xmlns:p14="http://schemas.microsoft.com/office/powerpoint/2010/main" val="596516649"/>
      </p:ext>
    </p:extLst>
  </p:cSld>
  <p:clrMapOvr>
    <a:masterClrMapping/>
  </p:clrMapOvr>
  <p:transition spd="med">
    <p:pull dir="l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AI</a:t>
            </a:r>
            <a:r>
              <a:rPr lang="zh-CN" altLang="en-US" b="1" dirty="0" smtClean="0">
                <a:solidFill>
                  <a:srgbClr val="C00000"/>
                </a:solidFill>
                <a:latin typeface="Times New Roman" pitchFamily="18" charset="0"/>
                <a:cs typeface="Times New Roman" pitchFamily="18" charset="0"/>
              </a:rPr>
              <a:t>的盛宴：从旁观者到驱动者</a:t>
            </a:r>
            <a:endParaRPr kumimoji="1" lang="zh-CN" altLang="en-US" dirty="0"/>
          </a:p>
        </p:txBody>
      </p:sp>
      <p:sp>
        <p:nvSpPr>
          <p:cNvPr id="4" name="幻灯片编号占位符 3"/>
          <p:cNvSpPr>
            <a:spLocks noGrp="1"/>
          </p:cNvSpPr>
          <p:nvPr>
            <p:ph type="sldNum" sz="quarter" idx="12"/>
          </p:nvPr>
        </p:nvSpPr>
        <p:spPr/>
        <p:txBody>
          <a:bodyPr/>
          <a:lstStyle/>
          <a:p>
            <a:fld id="{909146ED-F82D-4325-8D84-FFEC60261B23}" type="slidenum">
              <a:rPr lang="en-US" altLang="zh-CN" smtClean="0"/>
              <a:pPr/>
              <a:t>28</a:t>
            </a:fld>
            <a:endParaRPr lang="en-US" altLang="zh-CN"/>
          </a:p>
        </p:txBody>
      </p:sp>
      <p:sp>
        <p:nvSpPr>
          <p:cNvPr id="7" name="文本框 14"/>
          <p:cNvSpPr txBox="1"/>
          <p:nvPr/>
        </p:nvSpPr>
        <p:spPr>
          <a:xfrm>
            <a:off x="1763180" y="5219908"/>
            <a:ext cx="3456384" cy="369332"/>
          </a:xfrm>
          <a:prstGeom prst="rect">
            <a:avLst/>
          </a:prstGeom>
          <a:noFill/>
        </p:spPr>
        <p:txBody>
          <a:bodyPr wrap="square" rtlCol="0">
            <a:spAutoFit/>
          </a:bodyPr>
          <a:lstStyle/>
          <a:p>
            <a:r>
              <a:rPr kumimoji="1" lang="en-US" altLang="zh-CN" b="1" dirty="0" smtClean="0">
                <a:solidFill>
                  <a:srgbClr val="C00000"/>
                </a:solidFill>
              </a:rPr>
              <a:t>AI</a:t>
            </a:r>
            <a:r>
              <a:rPr kumimoji="1" lang="zh-CN" altLang="en-US" b="1" dirty="0" smtClean="0">
                <a:solidFill>
                  <a:srgbClr val="C00000"/>
                </a:solidFill>
              </a:rPr>
              <a:t>盛宴的旁观者</a:t>
            </a:r>
            <a:endParaRPr kumimoji="1" lang="zh-CN" altLang="en-US" b="1" dirty="0">
              <a:solidFill>
                <a:srgbClr val="C00000"/>
              </a:solidFill>
            </a:endParaRPr>
          </a:p>
        </p:txBody>
      </p:sp>
      <p:sp>
        <p:nvSpPr>
          <p:cNvPr id="8" name="文本框 14"/>
          <p:cNvSpPr txBox="1"/>
          <p:nvPr/>
        </p:nvSpPr>
        <p:spPr>
          <a:xfrm>
            <a:off x="6120172" y="2888940"/>
            <a:ext cx="2700300" cy="1323439"/>
          </a:xfrm>
          <a:prstGeom prst="rect">
            <a:avLst/>
          </a:prstGeom>
          <a:noFill/>
        </p:spPr>
        <p:txBody>
          <a:bodyPr wrap="square" rtlCol="0">
            <a:spAutoFit/>
          </a:bodyPr>
          <a:lstStyle/>
          <a:p>
            <a:r>
              <a:rPr kumimoji="1" lang="en-US" altLang="zh-CN" sz="4000" b="1" dirty="0" smtClean="0">
                <a:solidFill>
                  <a:srgbClr val="C00000"/>
                </a:solidFill>
              </a:rPr>
              <a:t>AI</a:t>
            </a:r>
            <a:r>
              <a:rPr kumimoji="1" lang="zh-CN" altLang="en-US" sz="4000" b="1" dirty="0" smtClean="0">
                <a:solidFill>
                  <a:srgbClr val="C00000"/>
                </a:solidFill>
              </a:rPr>
              <a:t>盛宴的驱动者</a:t>
            </a:r>
            <a:endParaRPr kumimoji="1" lang="zh-CN" altLang="en-US" sz="4000" b="1" dirty="0">
              <a:solidFill>
                <a:srgbClr val="C00000"/>
              </a:solidFill>
            </a:endParaRPr>
          </a:p>
        </p:txBody>
      </p:sp>
      <p:pic>
        <p:nvPicPr>
          <p:cNvPr id="11" name="Picture 4" descr="http://www.socialstudiesforkids.com/graphics/deepblue-tvscreens.jpg"/>
          <p:cNvPicPr>
            <a:picLocks noChangeAspect="1" noChangeArrowheads="1"/>
          </p:cNvPicPr>
          <p:nvPr/>
        </p:nvPicPr>
        <p:blipFill>
          <a:blip r:embed="rId3" cstate="print"/>
          <a:srcRect/>
          <a:stretch>
            <a:fillRect/>
          </a:stretch>
        </p:blipFill>
        <p:spPr bwMode="auto">
          <a:xfrm>
            <a:off x="647564" y="2420888"/>
            <a:ext cx="4326480" cy="2520280"/>
          </a:xfrm>
          <a:prstGeom prst="rect">
            <a:avLst/>
          </a:prstGeom>
          <a:noFill/>
        </p:spPr>
      </p:pic>
      <p:sp>
        <p:nvSpPr>
          <p:cNvPr id="13" name="右箭头 12"/>
          <p:cNvSpPr/>
          <p:nvPr/>
        </p:nvSpPr>
        <p:spPr bwMode="auto">
          <a:xfrm>
            <a:off x="4859524" y="3212976"/>
            <a:ext cx="692548" cy="447620"/>
          </a:xfrm>
          <a:prstGeom prst="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pPr>
            <a:endParaRPr kumimoji="1" lang="zh-CN" altLang="en-US" sz="1800" b="0" i="0" u="none" strike="noStrike" cap="none" normalizeH="0" baseline="0" smtClean="0">
              <a:ln>
                <a:noFill/>
              </a:ln>
              <a:solidFill>
                <a:srgbClr val="C00000"/>
              </a:solidFill>
              <a:effectLst/>
              <a:latin typeface="Arial" charset="0"/>
              <a:ea typeface="PMingLiU" pitchFamily="18" charset="-120"/>
            </a:endParaRPr>
          </a:p>
        </p:txBody>
      </p:sp>
    </p:spTree>
    <p:extLst>
      <p:ext uri="{BB962C8B-B14F-4D97-AF65-F5344CB8AC3E}">
        <p14:creationId xmlns="" xmlns:p14="http://schemas.microsoft.com/office/powerpoint/2010/main" val="596516649"/>
      </p:ext>
    </p:extLst>
  </p:cSld>
  <p:clrMapOvr>
    <a:masterClrMapping/>
  </p:clrMapOvr>
  <p:transition spd="med">
    <p:pull dir="l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b="1" dirty="0" smtClean="0">
                <a:solidFill>
                  <a:srgbClr val="C00000"/>
                </a:solidFill>
                <a:latin typeface="Times New Roman" pitchFamily="18" charset="0"/>
                <a:cs typeface="Times New Roman" pitchFamily="18" charset="0"/>
              </a:rPr>
              <a:t>五次课程总结</a:t>
            </a:r>
            <a:endParaRPr kumimoji="1" lang="zh-CN" altLang="en-US" dirty="0"/>
          </a:p>
        </p:txBody>
      </p:sp>
      <p:sp>
        <p:nvSpPr>
          <p:cNvPr id="4" name="幻灯片编号占位符 3"/>
          <p:cNvSpPr>
            <a:spLocks noGrp="1"/>
          </p:cNvSpPr>
          <p:nvPr>
            <p:ph type="sldNum" sz="quarter" idx="12"/>
          </p:nvPr>
        </p:nvSpPr>
        <p:spPr/>
        <p:txBody>
          <a:bodyPr/>
          <a:lstStyle/>
          <a:p>
            <a:fld id="{909146ED-F82D-4325-8D84-FFEC60261B23}" type="slidenum">
              <a:rPr lang="en-US" altLang="zh-CN" smtClean="0"/>
              <a:pPr/>
              <a:t>29</a:t>
            </a:fld>
            <a:endParaRPr lang="en-US" altLang="zh-CN"/>
          </a:p>
        </p:txBody>
      </p:sp>
      <p:sp>
        <p:nvSpPr>
          <p:cNvPr id="9" name="内容占位符 6"/>
          <p:cNvSpPr>
            <a:spLocks noGrp="1"/>
          </p:cNvSpPr>
          <p:nvPr>
            <p:ph idx="1"/>
          </p:nvPr>
        </p:nvSpPr>
        <p:spPr>
          <a:xfrm>
            <a:off x="457200" y="1783357"/>
            <a:ext cx="8229600" cy="4525963"/>
          </a:xfrm>
        </p:spPr>
        <p:txBody>
          <a:bodyPr/>
          <a:lstStyle/>
          <a:p>
            <a:r>
              <a:rPr lang="zh-CN" altLang="en-US" dirty="0" smtClean="0"/>
              <a:t>信息熵、决策树</a:t>
            </a:r>
            <a:endParaRPr lang="en-US" altLang="zh-CN" dirty="0" smtClean="0"/>
          </a:p>
          <a:p>
            <a:r>
              <a:rPr lang="zh-CN" altLang="en-US" dirty="0" smtClean="0"/>
              <a:t>知识表示、确定性推理</a:t>
            </a:r>
            <a:endParaRPr lang="en-US" altLang="zh-CN" dirty="0" smtClean="0"/>
          </a:p>
          <a:p>
            <a:r>
              <a:rPr lang="zh-CN" altLang="en-US" dirty="0" smtClean="0"/>
              <a:t>不确定推理</a:t>
            </a:r>
            <a:endParaRPr lang="en-US" altLang="zh-CN" dirty="0" smtClean="0"/>
          </a:p>
          <a:p>
            <a:r>
              <a:rPr lang="zh-CN" altLang="en-US" dirty="0" smtClean="0"/>
              <a:t>概率图模型（机器学习重要分支）</a:t>
            </a:r>
            <a:endParaRPr lang="en-US" altLang="zh-CN" dirty="0" smtClean="0"/>
          </a:p>
          <a:p>
            <a:r>
              <a:rPr lang="zh-CN" altLang="en-US" dirty="0" smtClean="0"/>
              <a:t>演化计算、多主体系统、模式挖掘</a:t>
            </a:r>
            <a:endParaRPr lang="en-US" altLang="zh-CN" dirty="0" smtClean="0"/>
          </a:p>
        </p:txBody>
      </p:sp>
    </p:spTree>
    <p:extLst>
      <p:ext uri="{BB962C8B-B14F-4D97-AF65-F5344CB8AC3E}">
        <p14:creationId xmlns="" xmlns:p14="http://schemas.microsoft.com/office/powerpoint/2010/main" val="596516649"/>
      </p:ext>
    </p:extLst>
  </p:cSld>
  <p:clrMapOvr>
    <a:masterClrMapping/>
  </p:clrMapOvr>
  <p:transition spd="med">
    <p:pull dir="l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AI</a:t>
            </a:r>
            <a:r>
              <a:rPr lang="zh-CN" altLang="en-US" b="1" dirty="0" smtClean="0">
                <a:solidFill>
                  <a:srgbClr val="C00000"/>
                </a:solidFill>
                <a:latin typeface="Times New Roman" pitchFamily="18" charset="0"/>
                <a:cs typeface="Times New Roman" pitchFamily="18" charset="0"/>
              </a:rPr>
              <a:t>在微信朋友圈</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3</a:t>
            </a:fld>
            <a:endParaRPr lang="en-US" altLang="zh-CN"/>
          </a:p>
        </p:txBody>
      </p:sp>
      <p:sp>
        <p:nvSpPr>
          <p:cNvPr id="7" name="内容占位符 6"/>
          <p:cNvSpPr>
            <a:spLocks noGrp="1"/>
          </p:cNvSpPr>
          <p:nvPr>
            <p:ph idx="1"/>
          </p:nvPr>
        </p:nvSpPr>
        <p:spPr>
          <a:xfrm>
            <a:off x="457200" y="1423317"/>
            <a:ext cx="8229600" cy="4525963"/>
          </a:xfrm>
        </p:spPr>
        <p:txBody>
          <a:bodyPr/>
          <a:lstStyle/>
          <a:p>
            <a:r>
              <a:rPr lang="en-US" altLang="zh-CN" dirty="0" smtClean="0"/>
              <a:t>2016</a:t>
            </a:r>
            <a:r>
              <a:rPr lang="zh-CN" altLang="en-US" dirty="0" smtClean="0"/>
              <a:t>年</a:t>
            </a:r>
            <a:r>
              <a:rPr lang="en-US" altLang="zh-CN" dirty="0" smtClean="0"/>
              <a:t>7</a:t>
            </a:r>
            <a:r>
              <a:rPr lang="zh-CN" altLang="en-US" dirty="0" smtClean="0"/>
              <a:t>月</a:t>
            </a:r>
            <a:r>
              <a:rPr lang="en-US" altLang="zh-CN" dirty="0" smtClean="0"/>
              <a:t>7</a:t>
            </a:r>
            <a:r>
              <a:rPr lang="zh-CN" altLang="en-US" dirty="0" smtClean="0"/>
              <a:t>日</a:t>
            </a:r>
            <a:endParaRPr lang="en-US" altLang="zh-CN" dirty="0" smtClean="0"/>
          </a:p>
          <a:p>
            <a:pPr>
              <a:buNone/>
            </a:pPr>
            <a:endParaRPr lang="zh-CN" altLang="en-US" dirty="0"/>
          </a:p>
        </p:txBody>
      </p:sp>
      <p:pic>
        <p:nvPicPr>
          <p:cNvPr id="1027" name="Picture 3"/>
          <p:cNvPicPr>
            <a:picLocks noChangeAspect="1" noChangeArrowheads="1"/>
          </p:cNvPicPr>
          <p:nvPr/>
        </p:nvPicPr>
        <p:blipFill>
          <a:blip r:embed="rId3" cstate="print"/>
          <a:srcRect/>
          <a:stretch>
            <a:fillRect/>
          </a:stretch>
        </p:blipFill>
        <p:spPr bwMode="auto">
          <a:xfrm>
            <a:off x="395536" y="2060848"/>
            <a:ext cx="8604250" cy="4068452"/>
          </a:xfrm>
          <a:prstGeom prst="rect">
            <a:avLst/>
          </a:prstGeom>
          <a:noFill/>
          <a:ln w="9525">
            <a:noFill/>
            <a:miter lim="800000"/>
            <a:headEnd/>
            <a:tailEnd/>
          </a:ln>
        </p:spPr>
      </p:pic>
      <p:sp>
        <p:nvSpPr>
          <p:cNvPr id="6" name="矩形 5"/>
          <p:cNvSpPr/>
          <p:nvPr/>
        </p:nvSpPr>
        <p:spPr bwMode="auto">
          <a:xfrm>
            <a:off x="323528" y="2024844"/>
            <a:ext cx="8748464" cy="4140460"/>
          </a:xfrm>
          <a:prstGeom prst="rect">
            <a:avLst/>
          </a:prstGeom>
          <a:noFill/>
          <a:ln w="476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pPr>
            <a:endParaRPr kumimoji="1" lang="zh-CN" altLang="en-US" sz="1800" b="0" i="0" u="none" strike="noStrike" cap="none" normalizeH="0" baseline="0" smtClean="0">
              <a:ln>
                <a:noFill/>
              </a:ln>
              <a:solidFill>
                <a:schemeClr val="tx1"/>
              </a:solidFill>
              <a:effectLst/>
              <a:latin typeface="Arial" charset="0"/>
              <a:ea typeface="PMingLiU" pitchFamily="18" charset="-120"/>
            </a:endParaRPr>
          </a:p>
        </p:txBody>
      </p:sp>
    </p:spTree>
  </p:cSld>
  <p:clrMapOvr>
    <a:masterClrMapping/>
  </p:clrMapOvr>
  <p:transition spd="med">
    <p:pull dir="l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AI</a:t>
            </a:r>
            <a:r>
              <a:rPr lang="zh-CN" altLang="en-US" b="1" dirty="0" smtClean="0">
                <a:solidFill>
                  <a:srgbClr val="C00000"/>
                </a:solidFill>
                <a:latin typeface="Times New Roman" pitchFamily="18" charset="0"/>
                <a:cs typeface="Times New Roman" pitchFamily="18" charset="0"/>
              </a:rPr>
              <a:t>在微信朋友圈</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4</a:t>
            </a:fld>
            <a:endParaRPr lang="en-US" altLang="zh-CN"/>
          </a:p>
        </p:txBody>
      </p:sp>
      <p:sp>
        <p:nvSpPr>
          <p:cNvPr id="7" name="内容占位符 6"/>
          <p:cNvSpPr>
            <a:spLocks noGrp="1"/>
          </p:cNvSpPr>
          <p:nvPr>
            <p:ph idx="1"/>
          </p:nvPr>
        </p:nvSpPr>
        <p:spPr>
          <a:xfrm>
            <a:off x="457200" y="1423317"/>
            <a:ext cx="8229600" cy="4525963"/>
          </a:xfrm>
        </p:spPr>
        <p:txBody>
          <a:bodyPr/>
          <a:lstStyle/>
          <a:p>
            <a:r>
              <a:rPr lang="en-US" altLang="zh-CN" dirty="0" smtClean="0"/>
              <a:t>2016</a:t>
            </a:r>
            <a:r>
              <a:rPr lang="zh-CN" altLang="en-US" dirty="0" smtClean="0"/>
              <a:t>年</a:t>
            </a:r>
            <a:r>
              <a:rPr lang="en-US" altLang="zh-CN" dirty="0" smtClean="0"/>
              <a:t>7</a:t>
            </a:r>
            <a:r>
              <a:rPr lang="zh-CN" altLang="en-US" dirty="0" smtClean="0"/>
              <a:t>月</a:t>
            </a:r>
            <a:r>
              <a:rPr lang="en-US" altLang="zh-CN" dirty="0" smtClean="0"/>
              <a:t>10</a:t>
            </a:r>
            <a:r>
              <a:rPr lang="zh-CN" altLang="en-US" dirty="0" smtClean="0"/>
              <a:t>日</a:t>
            </a:r>
            <a:endParaRPr lang="en-US" altLang="zh-CN" dirty="0" smtClean="0"/>
          </a:p>
          <a:p>
            <a:pPr>
              <a:buNone/>
            </a:pPr>
            <a:endParaRPr lang="zh-CN" altLang="en-US" dirty="0"/>
          </a:p>
        </p:txBody>
      </p:sp>
      <p:pic>
        <p:nvPicPr>
          <p:cNvPr id="2050" name="Picture 2"/>
          <p:cNvPicPr>
            <a:picLocks noChangeAspect="1" noChangeArrowheads="1"/>
          </p:cNvPicPr>
          <p:nvPr/>
        </p:nvPicPr>
        <p:blipFill>
          <a:blip r:embed="rId3" cstate="print"/>
          <a:srcRect/>
          <a:stretch>
            <a:fillRect/>
          </a:stretch>
        </p:blipFill>
        <p:spPr bwMode="auto">
          <a:xfrm>
            <a:off x="971600" y="1988839"/>
            <a:ext cx="7344816" cy="4241853"/>
          </a:xfrm>
          <a:prstGeom prst="rect">
            <a:avLst/>
          </a:prstGeom>
          <a:noFill/>
          <a:ln w="9525">
            <a:noFill/>
            <a:miter lim="800000"/>
            <a:headEnd/>
            <a:tailEnd/>
          </a:ln>
        </p:spPr>
      </p:pic>
      <p:sp>
        <p:nvSpPr>
          <p:cNvPr id="6" name="矩形 5"/>
          <p:cNvSpPr/>
          <p:nvPr/>
        </p:nvSpPr>
        <p:spPr bwMode="auto">
          <a:xfrm>
            <a:off x="755576" y="2024844"/>
            <a:ext cx="7632848" cy="4284476"/>
          </a:xfrm>
          <a:prstGeom prst="rect">
            <a:avLst/>
          </a:prstGeom>
          <a:noFill/>
          <a:ln w="476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pPr>
            <a:endParaRPr kumimoji="1" lang="zh-CN" altLang="en-US" sz="1800" b="0" i="0" u="none" strike="noStrike" cap="none" normalizeH="0" baseline="0" smtClean="0">
              <a:ln>
                <a:noFill/>
              </a:ln>
              <a:solidFill>
                <a:schemeClr val="tx1"/>
              </a:solidFill>
              <a:effectLst/>
              <a:latin typeface="Arial" charset="0"/>
              <a:ea typeface="PMingLiU" pitchFamily="18" charset="-120"/>
            </a:endParaRPr>
          </a:p>
        </p:txBody>
      </p:sp>
    </p:spTree>
  </p:cSld>
  <p:clrMapOvr>
    <a:masterClrMapping/>
  </p:clrMapOvr>
  <p:transition spd="med">
    <p:pull dir="l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AI</a:t>
            </a:r>
            <a:r>
              <a:rPr lang="zh-CN" altLang="en-US" b="1" dirty="0" smtClean="0">
                <a:solidFill>
                  <a:srgbClr val="C00000"/>
                </a:solidFill>
                <a:latin typeface="Times New Roman" pitchFamily="18" charset="0"/>
                <a:cs typeface="Times New Roman" pitchFamily="18" charset="0"/>
              </a:rPr>
              <a:t>在微信朋友圈</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5</a:t>
            </a:fld>
            <a:endParaRPr lang="en-US" altLang="zh-CN"/>
          </a:p>
        </p:txBody>
      </p:sp>
      <p:sp>
        <p:nvSpPr>
          <p:cNvPr id="7" name="内容占位符 6"/>
          <p:cNvSpPr>
            <a:spLocks noGrp="1"/>
          </p:cNvSpPr>
          <p:nvPr>
            <p:ph idx="1"/>
          </p:nvPr>
        </p:nvSpPr>
        <p:spPr>
          <a:xfrm>
            <a:off x="457200" y="1423317"/>
            <a:ext cx="8229600" cy="4525963"/>
          </a:xfrm>
        </p:spPr>
        <p:txBody>
          <a:bodyPr/>
          <a:lstStyle/>
          <a:p>
            <a:r>
              <a:rPr lang="en-US" altLang="zh-CN" dirty="0" smtClean="0"/>
              <a:t>2016</a:t>
            </a:r>
            <a:r>
              <a:rPr lang="zh-CN" altLang="en-US" dirty="0" smtClean="0"/>
              <a:t>年</a:t>
            </a:r>
            <a:r>
              <a:rPr lang="en-US" altLang="zh-CN" dirty="0" smtClean="0"/>
              <a:t>7</a:t>
            </a:r>
            <a:r>
              <a:rPr lang="zh-CN" altLang="en-US" dirty="0" smtClean="0"/>
              <a:t>月</a:t>
            </a:r>
            <a:r>
              <a:rPr lang="en-US" altLang="zh-CN" dirty="0" smtClean="0"/>
              <a:t>17</a:t>
            </a:r>
            <a:r>
              <a:rPr lang="zh-CN" altLang="en-US" dirty="0" smtClean="0"/>
              <a:t>日</a:t>
            </a:r>
            <a:endParaRPr lang="en-US" altLang="zh-CN" dirty="0" smtClean="0"/>
          </a:p>
          <a:p>
            <a:pPr>
              <a:buNone/>
            </a:pPr>
            <a:endParaRPr lang="zh-CN" altLang="en-US" dirty="0"/>
          </a:p>
        </p:txBody>
      </p:sp>
      <p:pic>
        <p:nvPicPr>
          <p:cNvPr id="3074" name="Picture 2"/>
          <p:cNvPicPr>
            <a:picLocks noChangeAspect="1" noChangeArrowheads="1"/>
          </p:cNvPicPr>
          <p:nvPr/>
        </p:nvPicPr>
        <p:blipFill>
          <a:blip r:embed="rId3" cstate="print"/>
          <a:srcRect/>
          <a:stretch>
            <a:fillRect/>
          </a:stretch>
        </p:blipFill>
        <p:spPr bwMode="auto">
          <a:xfrm>
            <a:off x="827584" y="1940272"/>
            <a:ext cx="7560840" cy="3900996"/>
          </a:xfrm>
          <a:prstGeom prst="rect">
            <a:avLst/>
          </a:prstGeom>
          <a:noFill/>
          <a:ln w="9525">
            <a:noFill/>
            <a:miter lim="800000"/>
            <a:headEnd/>
            <a:tailEnd/>
          </a:ln>
        </p:spPr>
      </p:pic>
      <p:sp>
        <p:nvSpPr>
          <p:cNvPr id="6" name="矩形 5"/>
          <p:cNvSpPr/>
          <p:nvPr/>
        </p:nvSpPr>
        <p:spPr bwMode="auto">
          <a:xfrm>
            <a:off x="755576" y="2024844"/>
            <a:ext cx="7632848" cy="4284476"/>
          </a:xfrm>
          <a:prstGeom prst="rect">
            <a:avLst/>
          </a:prstGeom>
          <a:noFill/>
          <a:ln w="476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pPr>
            <a:endParaRPr kumimoji="1" lang="zh-CN" altLang="en-US" sz="1800" b="0" i="0" u="none" strike="noStrike" cap="none" normalizeH="0" baseline="0" smtClean="0">
              <a:ln>
                <a:noFill/>
              </a:ln>
              <a:solidFill>
                <a:schemeClr val="tx1"/>
              </a:solidFill>
              <a:effectLst/>
              <a:latin typeface="Arial" charset="0"/>
              <a:ea typeface="PMingLiU" pitchFamily="18" charset="-120"/>
            </a:endParaRPr>
          </a:p>
        </p:txBody>
      </p:sp>
    </p:spTree>
  </p:cSld>
  <p:clrMapOvr>
    <a:masterClrMapping/>
  </p:clrMapOvr>
  <p:transition spd="med">
    <p:pull dir="l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b="1" dirty="0" smtClean="0">
                <a:solidFill>
                  <a:srgbClr val="C00000"/>
                </a:solidFill>
                <a:latin typeface="Times New Roman" pitchFamily="18" charset="0"/>
                <a:cs typeface="Times New Roman" pitchFamily="18" charset="0"/>
              </a:rPr>
              <a:t>微信公众号：回顾</a:t>
            </a:r>
            <a:r>
              <a:rPr lang="en-US" altLang="zh-CN" b="1" dirty="0" smtClean="0">
                <a:solidFill>
                  <a:srgbClr val="C00000"/>
                </a:solidFill>
                <a:latin typeface="Times New Roman" pitchFamily="18" charset="0"/>
                <a:cs typeface="Times New Roman" pitchFamily="18" charset="0"/>
              </a:rPr>
              <a:t>AI</a:t>
            </a:r>
            <a:r>
              <a:rPr lang="zh-CN" altLang="en-US" b="1" dirty="0" smtClean="0">
                <a:solidFill>
                  <a:srgbClr val="C00000"/>
                </a:solidFill>
                <a:latin typeface="Times New Roman" pitchFamily="18" charset="0"/>
                <a:cs typeface="Times New Roman" pitchFamily="18" charset="0"/>
              </a:rPr>
              <a:t>历史</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6</a:t>
            </a:fld>
            <a:endParaRPr lang="en-US" altLang="zh-CN"/>
          </a:p>
        </p:txBody>
      </p:sp>
      <p:sp>
        <p:nvSpPr>
          <p:cNvPr id="7" name="内容占位符 6"/>
          <p:cNvSpPr>
            <a:spLocks noGrp="1"/>
          </p:cNvSpPr>
          <p:nvPr>
            <p:ph idx="1"/>
          </p:nvPr>
        </p:nvSpPr>
        <p:spPr>
          <a:xfrm>
            <a:off x="457200" y="1232756"/>
            <a:ext cx="8229600" cy="4525963"/>
          </a:xfrm>
        </p:spPr>
        <p:txBody>
          <a:bodyPr/>
          <a:lstStyle/>
          <a:p>
            <a:r>
              <a:rPr lang="en-US" altLang="zh-CN" dirty="0" smtClean="0"/>
              <a:t>2016</a:t>
            </a:r>
            <a:r>
              <a:rPr lang="zh-CN" altLang="en-US" dirty="0" smtClean="0"/>
              <a:t>年</a:t>
            </a:r>
            <a:r>
              <a:rPr lang="en-US" altLang="zh-CN" dirty="0" smtClean="0"/>
              <a:t>7</a:t>
            </a:r>
            <a:r>
              <a:rPr lang="zh-CN" altLang="en-US" dirty="0" smtClean="0"/>
              <a:t>月</a:t>
            </a:r>
            <a:r>
              <a:rPr lang="en-US" altLang="zh-CN" dirty="0" smtClean="0"/>
              <a:t>16</a:t>
            </a:r>
            <a:r>
              <a:rPr lang="zh-CN" altLang="en-US" dirty="0" smtClean="0"/>
              <a:t>日</a:t>
            </a:r>
            <a:endParaRPr lang="en-US" altLang="zh-CN" dirty="0" smtClean="0"/>
          </a:p>
          <a:p>
            <a:r>
              <a:rPr lang="zh-CN" altLang="en-US" dirty="0" smtClean="0"/>
              <a:t>公元前</a:t>
            </a:r>
            <a:r>
              <a:rPr lang="en-US" altLang="zh-CN" dirty="0" smtClean="0"/>
              <a:t>1400</a:t>
            </a:r>
            <a:r>
              <a:rPr lang="zh-CN" altLang="en-US" dirty="0" smtClean="0"/>
              <a:t>年至今的</a:t>
            </a:r>
            <a:r>
              <a:rPr lang="zh-CN" altLang="en-US" dirty="0" smtClean="0">
                <a:solidFill>
                  <a:srgbClr val="FF0000"/>
                </a:solidFill>
              </a:rPr>
              <a:t>机器</a:t>
            </a:r>
            <a:r>
              <a:rPr lang="en-US" altLang="zh-CN" dirty="0" smtClean="0">
                <a:solidFill>
                  <a:srgbClr val="FF0000"/>
                </a:solidFill>
              </a:rPr>
              <a:t>/</a:t>
            </a:r>
            <a:r>
              <a:rPr lang="zh-CN" altLang="en-US" dirty="0" smtClean="0">
                <a:solidFill>
                  <a:srgbClr val="FF0000"/>
                </a:solidFill>
              </a:rPr>
              <a:t>人工智能进化编年史</a:t>
            </a:r>
            <a:endParaRPr lang="en-US" altLang="zh-CN" dirty="0" smtClean="0">
              <a:solidFill>
                <a:srgbClr val="FF0000"/>
              </a:solidFill>
            </a:endParaRPr>
          </a:p>
          <a:p>
            <a:pPr lvl="1"/>
            <a:r>
              <a:rPr lang="zh-CN" altLang="en-US" dirty="0" smtClean="0">
                <a:solidFill>
                  <a:srgbClr val="0000FF"/>
                </a:solidFill>
              </a:rPr>
              <a:t>人工智能的“胜利史”</a:t>
            </a:r>
            <a:endParaRPr lang="en-US" altLang="zh-CN" dirty="0" smtClean="0">
              <a:solidFill>
                <a:srgbClr val="0000FF"/>
              </a:solidFill>
            </a:endParaRPr>
          </a:p>
          <a:p>
            <a:pPr>
              <a:buNone/>
            </a:pPr>
            <a:endParaRPr lang="zh-CN" altLang="en-US" dirty="0"/>
          </a:p>
        </p:txBody>
      </p:sp>
      <p:pic>
        <p:nvPicPr>
          <p:cNvPr id="31746" name="Picture 2"/>
          <p:cNvPicPr>
            <a:picLocks noChangeAspect="1" noChangeArrowheads="1"/>
          </p:cNvPicPr>
          <p:nvPr/>
        </p:nvPicPr>
        <p:blipFill>
          <a:blip r:embed="rId3" cstate="print"/>
          <a:srcRect/>
          <a:stretch>
            <a:fillRect/>
          </a:stretch>
        </p:blipFill>
        <p:spPr bwMode="auto">
          <a:xfrm>
            <a:off x="827584" y="2708920"/>
            <a:ext cx="7344816" cy="4021184"/>
          </a:xfrm>
          <a:prstGeom prst="rect">
            <a:avLst/>
          </a:prstGeom>
          <a:noFill/>
          <a:ln w="9525">
            <a:noFill/>
            <a:miter lim="800000"/>
            <a:headEnd/>
            <a:tailEnd/>
          </a:ln>
        </p:spPr>
      </p:pic>
      <p:sp>
        <p:nvSpPr>
          <p:cNvPr id="6" name="矩形 5"/>
          <p:cNvSpPr/>
          <p:nvPr/>
        </p:nvSpPr>
        <p:spPr bwMode="auto">
          <a:xfrm>
            <a:off x="755576" y="2780928"/>
            <a:ext cx="7632848" cy="3888432"/>
          </a:xfrm>
          <a:prstGeom prst="rect">
            <a:avLst/>
          </a:prstGeom>
          <a:noFill/>
          <a:ln w="476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pPr>
            <a:endParaRPr kumimoji="1" lang="zh-CN" altLang="en-US" sz="1800" b="0" i="0" u="none" strike="noStrike" cap="none" normalizeH="0" baseline="0" smtClean="0">
              <a:ln>
                <a:noFill/>
              </a:ln>
              <a:solidFill>
                <a:schemeClr val="tx1"/>
              </a:solidFill>
              <a:effectLst/>
              <a:latin typeface="Arial" charset="0"/>
              <a:ea typeface="PMingLiU" pitchFamily="18" charset="-120"/>
            </a:endParaRPr>
          </a:p>
        </p:txBody>
      </p:sp>
    </p:spTree>
  </p:cSld>
  <p:clrMapOvr>
    <a:masterClrMapping/>
  </p:clrMapOvr>
  <p:transition spd="med">
    <p:pull dir="l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AI</a:t>
            </a:r>
            <a:r>
              <a:rPr lang="zh-CN" altLang="en-US" b="1" dirty="0" smtClean="0">
                <a:solidFill>
                  <a:srgbClr val="C00000"/>
                </a:solidFill>
                <a:latin typeface="Times New Roman" pitchFamily="18" charset="0"/>
                <a:cs typeface="Times New Roman" pitchFamily="18" charset="0"/>
              </a:rPr>
              <a:t>历史的冷静思考</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7</a:t>
            </a:fld>
            <a:endParaRPr lang="en-US" altLang="zh-CN"/>
          </a:p>
        </p:txBody>
      </p:sp>
      <p:sp>
        <p:nvSpPr>
          <p:cNvPr id="7" name="内容占位符 6"/>
          <p:cNvSpPr>
            <a:spLocks noGrp="1"/>
          </p:cNvSpPr>
          <p:nvPr>
            <p:ph idx="1"/>
          </p:nvPr>
        </p:nvSpPr>
        <p:spPr>
          <a:xfrm>
            <a:off x="457200" y="1423317"/>
            <a:ext cx="8229600" cy="4525963"/>
          </a:xfrm>
        </p:spPr>
        <p:txBody>
          <a:bodyPr/>
          <a:lstStyle/>
          <a:p>
            <a:r>
              <a:rPr lang="en-US" altLang="zh-CN" dirty="0" smtClean="0"/>
              <a:t>AI</a:t>
            </a:r>
            <a:r>
              <a:rPr lang="zh-CN" altLang="en-US" dirty="0" smtClean="0"/>
              <a:t>发展的起起伏伏</a:t>
            </a:r>
            <a:endParaRPr lang="zh-CN" altLang="en-US" dirty="0"/>
          </a:p>
        </p:txBody>
      </p:sp>
      <p:pic>
        <p:nvPicPr>
          <p:cNvPr id="33795" name="Picture 3"/>
          <p:cNvPicPr>
            <a:picLocks noChangeAspect="1" noChangeArrowheads="1"/>
          </p:cNvPicPr>
          <p:nvPr/>
        </p:nvPicPr>
        <p:blipFill>
          <a:blip r:embed="rId3" cstate="print"/>
          <a:srcRect/>
          <a:stretch>
            <a:fillRect/>
          </a:stretch>
        </p:blipFill>
        <p:spPr bwMode="auto">
          <a:xfrm>
            <a:off x="1439652" y="1916832"/>
            <a:ext cx="5868652" cy="4701289"/>
          </a:xfrm>
          <a:prstGeom prst="rect">
            <a:avLst/>
          </a:prstGeom>
          <a:noFill/>
          <a:ln w="9525">
            <a:noFill/>
            <a:miter lim="800000"/>
            <a:headEnd/>
            <a:tailEnd/>
          </a:ln>
        </p:spPr>
      </p:pic>
    </p:spTree>
  </p:cSld>
  <p:clrMapOvr>
    <a:masterClrMapping/>
  </p:clrMapOvr>
  <p:transition spd="med">
    <p:pull dir="l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AI</a:t>
            </a:r>
            <a:r>
              <a:rPr lang="zh-CN" altLang="en-US" b="1" dirty="0" smtClean="0">
                <a:solidFill>
                  <a:srgbClr val="C00000"/>
                </a:solidFill>
                <a:latin typeface="Times New Roman" pitchFamily="18" charset="0"/>
                <a:cs typeface="Times New Roman" pitchFamily="18" charset="0"/>
              </a:rPr>
              <a:t>的严肃历史</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8</a:t>
            </a:fld>
            <a:endParaRPr lang="en-US" altLang="zh-CN"/>
          </a:p>
        </p:txBody>
      </p:sp>
      <p:sp>
        <p:nvSpPr>
          <p:cNvPr id="7" name="内容占位符 6"/>
          <p:cNvSpPr>
            <a:spLocks noGrp="1"/>
          </p:cNvSpPr>
          <p:nvPr>
            <p:ph idx="1"/>
          </p:nvPr>
        </p:nvSpPr>
        <p:spPr>
          <a:xfrm>
            <a:off x="457200" y="1423317"/>
            <a:ext cx="8229600" cy="4525963"/>
          </a:xfrm>
        </p:spPr>
        <p:txBody>
          <a:bodyPr/>
          <a:lstStyle/>
          <a:p>
            <a:r>
              <a:rPr lang="en-US" altLang="zh-CN" dirty="0" smtClean="0"/>
              <a:t>AI</a:t>
            </a:r>
            <a:r>
              <a:rPr lang="zh-CN" altLang="en-US" dirty="0" smtClean="0"/>
              <a:t>的起源</a:t>
            </a:r>
            <a:endParaRPr lang="en-US" altLang="zh-CN" dirty="0" smtClean="0"/>
          </a:p>
          <a:p>
            <a:pPr lvl="1"/>
            <a:r>
              <a:rPr lang="en-US" altLang="zh-CN" dirty="0" smtClean="0"/>
              <a:t>AI</a:t>
            </a:r>
            <a:r>
              <a:rPr lang="zh-CN" altLang="en-US" dirty="0" smtClean="0"/>
              <a:t>的渊源（</a:t>
            </a:r>
            <a:r>
              <a:rPr lang="en-US" altLang="zh-CN" dirty="0" smtClean="0"/>
              <a:t>20</a:t>
            </a:r>
            <a:r>
              <a:rPr lang="zh-CN" altLang="en-US" dirty="0" smtClean="0"/>
              <a:t>世纪早期及之前）</a:t>
            </a:r>
            <a:endParaRPr lang="en-US" altLang="zh-CN" dirty="0" smtClean="0"/>
          </a:p>
          <a:p>
            <a:pPr lvl="1"/>
            <a:r>
              <a:rPr lang="en-US" altLang="zh-CN" dirty="0" smtClean="0"/>
              <a:t>AI</a:t>
            </a:r>
            <a:r>
              <a:rPr lang="zh-CN" altLang="en-US" dirty="0" smtClean="0"/>
              <a:t>的曙光（</a:t>
            </a:r>
            <a:r>
              <a:rPr lang="en-US" altLang="zh-CN" dirty="0" smtClean="0"/>
              <a:t>1930</a:t>
            </a:r>
            <a:r>
              <a:rPr lang="zh-CN" altLang="en-US" dirty="0" smtClean="0"/>
              <a:t>年</a:t>
            </a:r>
            <a:r>
              <a:rPr lang="en-US" altLang="zh-CN" dirty="0" smtClean="0"/>
              <a:t>-1950</a:t>
            </a:r>
            <a:r>
              <a:rPr lang="zh-CN" altLang="en-US" dirty="0" smtClean="0"/>
              <a:t>年）</a:t>
            </a:r>
            <a:endParaRPr lang="en-US" altLang="zh-CN" dirty="0" smtClean="0"/>
          </a:p>
          <a:p>
            <a:r>
              <a:rPr lang="zh-CN" altLang="en-US" dirty="0" smtClean="0"/>
              <a:t>现代</a:t>
            </a:r>
            <a:r>
              <a:rPr lang="en-US" altLang="zh-CN" dirty="0" smtClean="0"/>
              <a:t>AI</a:t>
            </a:r>
            <a:r>
              <a:rPr lang="zh-CN" altLang="en-US" dirty="0" smtClean="0"/>
              <a:t>的诞生（</a:t>
            </a:r>
            <a:r>
              <a:rPr lang="en-US" altLang="zh-CN" dirty="0" smtClean="0"/>
              <a:t>1956</a:t>
            </a:r>
            <a:r>
              <a:rPr lang="zh-CN" altLang="en-US" dirty="0" smtClean="0"/>
              <a:t>年）</a:t>
            </a:r>
            <a:endParaRPr lang="en-US" altLang="zh-CN" dirty="0" smtClean="0"/>
          </a:p>
          <a:p>
            <a:r>
              <a:rPr lang="en-US" altLang="zh-CN" dirty="0" smtClean="0"/>
              <a:t>AI</a:t>
            </a:r>
            <a:r>
              <a:rPr lang="zh-CN" altLang="en-US" dirty="0" smtClean="0"/>
              <a:t>的第一个浪潮（</a:t>
            </a:r>
            <a:r>
              <a:rPr lang="en-US" altLang="zh-CN" dirty="0" smtClean="0"/>
              <a:t>1956</a:t>
            </a:r>
            <a:r>
              <a:rPr lang="zh-CN" altLang="en-US" dirty="0" smtClean="0"/>
              <a:t>年</a:t>
            </a:r>
            <a:r>
              <a:rPr lang="en-US" altLang="zh-CN" dirty="0" smtClean="0"/>
              <a:t>-1974</a:t>
            </a:r>
            <a:r>
              <a:rPr lang="zh-CN" altLang="en-US" dirty="0" smtClean="0"/>
              <a:t>年） </a:t>
            </a:r>
            <a:endParaRPr lang="en-US" altLang="zh-CN" dirty="0" smtClean="0"/>
          </a:p>
          <a:p>
            <a:r>
              <a:rPr lang="en-US" altLang="zh-CN" dirty="0" smtClean="0">
                <a:solidFill>
                  <a:schemeClr val="bg1">
                    <a:lumMod val="65000"/>
                  </a:schemeClr>
                </a:solidFill>
              </a:rPr>
              <a:t>AI</a:t>
            </a:r>
            <a:r>
              <a:rPr lang="zh-CN" altLang="en-US" dirty="0" smtClean="0">
                <a:solidFill>
                  <a:schemeClr val="bg1">
                    <a:lumMod val="65000"/>
                  </a:schemeClr>
                </a:solidFill>
              </a:rPr>
              <a:t>的第一次寒冬（</a:t>
            </a:r>
            <a:r>
              <a:rPr lang="en-US" altLang="zh-CN" dirty="0" smtClean="0">
                <a:solidFill>
                  <a:schemeClr val="bg1">
                    <a:lumMod val="65000"/>
                  </a:schemeClr>
                </a:solidFill>
              </a:rPr>
              <a:t>1974</a:t>
            </a:r>
            <a:r>
              <a:rPr lang="zh-CN" altLang="en-US" dirty="0" smtClean="0">
                <a:solidFill>
                  <a:schemeClr val="bg1">
                    <a:lumMod val="65000"/>
                  </a:schemeClr>
                </a:solidFill>
              </a:rPr>
              <a:t>年</a:t>
            </a:r>
            <a:r>
              <a:rPr lang="en-US" altLang="zh-CN" dirty="0" smtClean="0">
                <a:solidFill>
                  <a:schemeClr val="bg1">
                    <a:lumMod val="65000"/>
                  </a:schemeClr>
                </a:solidFill>
              </a:rPr>
              <a:t>-1980</a:t>
            </a:r>
            <a:r>
              <a:rPr lang="zh-CN" altLang="en-US" dirty="0" smtClean="0">
                <a:solidFill>
                  <a:schemeClr val="bg1">
                    <a:lumMod val="65000"/>
                  </a:schemeClr>
                </a:solidFill>
              </a:rPr>
              <a:t>年）</a:t>
            </a:r>
            <a:endParaRPr lang="en-US" altLang="zh-CN" dirty="0" smtClean="0">
              <a:solidFill>
                <a:schemeClr val="bg1">
                  <a:lumMod val="65000"/>
                </a:schemeClr>
              </a:solidFill>
            </a:endParaRPr>
          </a:p>
          <a:p>
            <a:r>
              <a:rPr lang="en-US" altLang="zh-CN" dirty="0" smtClean="0"/>
              <a:t>AI</a:t>
            </a:r>
            <a:r>
              <a:rPr lang="zh-CN" altLang="en-US" dirty="0" smtClean="0"/>
              <a:t>重整旗鼓（</a:t>
            </a:r>
            <a:r>
              <a:rPr lang="en-US" altLang="zh-CN" dirty="0" smtClean="0"/>
              <a:t>1980</a:t>
            </a:r>
            <a:r>
              <a:rPr lang="zh-CN" altLang="en-US" dirty="0" smtClean="0"/>
              <a:t>年</a:t>
            </a:r>
            <a:r>
              <a:rPr lang="en-US" altLang="zh-CN" dirty="0" smtClean="0"/>
              <a:t>-1987</a:t>
            </a:r>
            <a:r>
              <a:rPr lang="zh-CN" altLang="en-US" dirty="0" smtClean="0"/>
              <a:t>年）</a:t>
            </a:r>
            <a:endParaRPr lang="en-US" altLang="zh-CN" dirty="0" smtClean="0"/>
          </a:p>
          <a:p>
            <a:r>
              <a:rPr lang="en-US" altLang="zh-CN" dirty="0" smtClean="0">
                <a:solidFill>
                  <a:schemeClr val="bg1">
                    <a:lumMod val="65000"/>
                  </a:schemeClr>
                </a:solidFill>
              </a:rPr>
              <a:t>AI</a:t>
            </a:r>
            <a:r>
              <a:rPr lang="zh-CN" altLang="en-US" dirty="0" smtClean="0">
                <a:solidFill>
                  <a:schemeClr val="bg1">
                    <a:lumMod val="65000"/>
                  </a:schemeClr>
                </a:solidFill>
              </a:rPr>
              <a:t>再次入冬（</a:t>
            </a:r>
            <a:r>
              <a:rPr lang="en-US" altLang="zh-CN" dirty="0" smtClean="0">
                <a:solidFill>
                  <a:schemeClr val="bg1">
                    <a:lumMod val="65000"/>
                  </a:schemeClr>
                </a:solidFill>
              </a:rPr>
              <a:t>1987</a:t>
            </a:r>
            <a:r>
              <a:rPr lang="zh-CN" altLang="en-US" dirty="0" smtClean="0">
                <a:solidFill>
                  <a:schemeClr val="bg1">
                    <a:lumMod val="65000"/>
                  </a:schemeClr>
                </a:solidFill>
              </a:rPr>
              <a:t>年到</a:t>
            </a:r>
            <a:r>
              <a:rPr lang="en-US" altLang="zh-CN" dirty="0" smtClean="0">
                <a:solidFill>
                  <a:schemeClr val="bg1">
                    <a:lumMod val="65000"/>
                  </a:schemeClr>
                </a:solidFill>
              </a:rPr>
              <a:t>1993</a:t>
            </a:r>
            <a:r>
              <a:rPr lang="zh-CN" altLang="en-US" dirty="0" smtClean="0">
                <a:solidFill>
                  <a:schemeClr val="bg1">
                    <a:lumMod val="65000"/>
                  </a:schemeClr>
                </a:solidFill>
              </a:rPr>
              <a:t>年）</a:t>
            </a:r>
            <a:endParaRPr lang="en-US" altLang="zh-CN" dirty="0" smtClean="0">
              <a:solidFill>
                <a:schemeClr val="bg1">
                  <a:lumMod val="65000"/>
                </a:schemeClr>
              </a:solidFill>
            </a:endParaRPr>
          </a:p>
          <a:p>
            <a:r>
              <a:rPr lang="zh-CN" altLang="en-US" dirty="0" smtClean="0"/>
              <a:t>实用型、功能型的</a:t>
            </a:r>
            <a:r>
              <a:rPr lang="en-US" altLang="zh-CN" dirty="0" smtClean="0"/>
              <a:t>AI</a:t>
            </a:r>
            <a:r>
              <a:rPr lang="zh-CN" altLang="en-US" dirty="0" smtClean="0"/>
              <a:t>（</a:t>
            </a:r>
            <a:r>
              <a:rPr lang="en-US" altLang="zh-CN" dirty="0" smtClean="0"/>
              <a:t>1993</a:t>
            </a:r>
            <a:r>
              <a:rPr lang="zh-CN" altLang="en-US" dirty="0" smtClean="0"/>
              <a:t>年以后）</a:t>
            </a:r>
            <a:endParaRPr lang="en-US" altLang="zh-CN" dirty="0" smtClean="0"/>
          </a:p>
        </p:txBody>
      </p:sp>
    </p:spTree>
  </p:cSld>
  <p:clrMapOvr>
    <a:masterClrMapping/>
  </p:clrMapOvr>
  <p:transition spd="med">
    <p:pull dir="l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AI</a:t>
            </a:r>
            <a:r>
              <a:rPr lang="zh-CN" altLang="en-US" b="1" dirty="0" smtClean="0">
                <a:solidFill>
                  <a:srgbClr val="C00000"/>
                </a:solidFill>
                <a:latin typeface="Times New Roman" pitchFamily="18" charset="0"/>
                <a:cs typeface="Times New Roman" pitchFamily="18" charset="0"/>
              </a:rPr>
              <a:t>的起源</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9</a:t>
            </a:fld>
            <a:endParaRPr lang="en-US" altLang="zh-CN"/>
          </a:p>
        </p:txBody>
      </p:sp>
      <p:sp>
        <p:nvSpPr>
          <p:cNvPr id="7" name="内容占位符 6"/>
          <p:cNvSpPr>
            <a:spLocks noGrp="1"/>
          </p:cNvSpPr>
          <p:nvPr>
            <p:ph idx="1"/>
          </p:nvPr>
        </p:nvSpPr>
        <p:spPr>
          <a:xfrm>
            <a:off x="457200" y="1423317"/>
            <a:ext cx="8229600" cy="4525963"/>
          </a:xfrm>
        </p:spPr>
        <p:txBody>
          <a:bodyPr/>
          <a:lstStyle/>
          <a:p>
            <a:r>
              <a:rPr lang="en-US" altLang="zh-CN" dirty="0" smtClean="0"/>
              <a:t>AI</a:t>
            </a:r>
            <a:r>
              <a:rPr lang="zh-CN" altLang="en-US" dirty="0" smtClean="0"/>
              <a:t>的渊源（</a:t>
            </a:r>
            <a:r>
              <a:rPr lang="en-US" altLang="zh-CN" dirty="0" smtClean="0"/>
              <a:t>20</a:t>
            </a:r>
            <a:r>
              <a:rPr lang="zh-CN" altLang="en-US" dirty="0" smtClean="0"/>
              <a:t>世纪早期及之前）</a:t>
            </a:r>
          </a:p>
        </p:txBody>
      </p:sp>
      <p:pic>
        <p:nvPicPr>
          <p:cNvPr id="5" name="Picture 2"/>
          <p:cNvPicPr>
            <a:picLocks noChangeAspect="1" noChangeArrowheads="1"/>
          </p:cNvPicPr>
          <p:nvPr/>
        </p:nvPicPr>
        <p:blipFill>
          <a:blip r:embed="rId3" cstate="print"/>
          <a:srcRect/>
          <a:stretch>
            <a:fillRect/>
          </a:stretch>
        </p:blipFill>
        <p:spPr bwMode="auto">
          <a:xfrm>
            <a:off x="698376" y="1946664"/>
            <a:ext cx="899592" cy="1130916"/>
          </a:xfrm>
          <a:prstGeom prst="rect">
            <a:avLst/>
          </a:prstGeom>
          <a:noFill/>
          <a:ln w="9525">
            <a:noFill/>
            <a:miter lim="800000"/>
            <a:headEnd/>
            <a:tailEnd/>
          </a:ln>
        </p:spPr>
      </p:pic>
      <p:sp>
        <p:nvSpPr>
          <p:cNvPr id="8" name="TextBox 7"/>
          <p:cNvSpPr txBox="1"/>
          <p:nvPr/>
        </p:nvSpPr>
        <p:spPr>
          <a:xfrm>
            <a:off x="1598476" y="2132856"/>
            <a:ext cx="7092788" cy="923330"/>
          </a:xfrm>
          <a:prstGeom prst="rect">
            <a:avLst/>
          </a:prstGeom>
          <a:noFill/>
        </p:spPr>
        <p:txBody>
          <a:bodyPr wrap="square" rtlCol="0">
            <a:spAutoFit/>
          </a:bodyPr>
          <a:lstStyle/>
          <a:p>
            <a:r>
              <a:rPr lang="zh-CN" altLang="en-US" dirty="0" smtClean="0"/>
              <a:t>古希腊的哲学家亚里士多德曾写道：“如果每一件工具被安排好甚或是自然而然的做那些适合于它们做的工作</a:t>
            </a:r>
            <a:r>
              <a:rPr lang="en-US" altLang="zh-CN" dirty="0" smtClean="0"/>
              <a:t>……</a:t>
            </a:r>
            <a:r>
              <a:rPr lang="zh-CN" altLang="en-US" dirty="0" smtClean="0"/>
              <a:t>那么就没必要再有师徒或主奴了。”</a:t>
            </a:r>
            <a:endParaRPr lang="zh-CN" altLang="en-US" dirty="0"/>
          </a:p>
        </p:txBody>
      </p:sp>
      <p:pic>
        <p:nvPicPr>
          <p:cNvPr id="49154" name="Picture 2" descr="http://se.risechina.org/kxwh/UploadFiles_8179/200807/20080723105719286.jpg"/>
          <p:cNvPicPr>
            <a:picLocks noChangeAspect="1" noChangeArrowheads="1"/>
          </p:cNvPicPr>
          <p:nvPr/>
        </p:nvPicPr>
        <p:blipFill>
          <a:blip r:embed="rId4" cstate="print"/>
          <a:srcRect/>
          <a:stretch>
            <a:fillRect/>
          </a:stretch>
        </p:blipFill>
        <p:spPr bwMode="auto">
          <a:xfrm>
            <a:off x="791580" y="3176972"/>
            <a:ext cx="3657600" cy="2876551"/>
          </a:xfrm>
          <a:prstGeom prst="rect">
            <a:avLst/>
          </a:prstGeom>
          <a:noFill/>
        </p:spPr>
      </p:pic>
      <p:sp>
        <p:nvSpPr>
          <p:cNvPr id="9" name="TextBox 8"/>
          <p:cNvSpPr txBox="1"/>
          <p:nvPr/>
        </p:nvSpPr>
        <p:spPr>
          <a:xfrm>
            <a:off x="1799692" y="6165304"/>
            <a:ext cx="1692188" cy="369332"/>
          </a:xfrm>
          <a:prstGeom prst="rect">
            <a:avLst/>
          </a:prstGeom>
          <a:noFill/>
        </p:spPr>
        <p:txBody>
          <a:bodyPr wrap="square" rtlCol="0">
            <a:spAutoFit/>
          </a:bodyPr>
          <a:lstStyle/>
          <a:p>
            <a:r>
              <a:rPr lang="zh-CN" altLang="en-US" dirty="0" smtClean="0"/>
              <a:t>达芬奇的鸟</a:t>
            </a:r>
            <a:endParaRPr lang="zh-CN" altLang="en-US" dirty="0"/>
          </a:p>
        </p:txBody>
      </p:sp>
      <p:pic>
        <p:nvPicPr>
          <p:cNvPr id="49156" name="Picture 4" descr="http://photocdn.sohu.com/20131109/Img389843881.jpg"/>
          <p:cNvPicPr>
            <a:picLocks noChangeAspect="1" noChangeArrowheads="1"/>
          </p:cNvPicPr>
          <p:nvPr/>
        </p:nvPicPr>
        <p:blipFill>
          <a:blip r:embed="rId5" cstate="print"/>
          <a:srcRect/>
          <a:stretch>
            <a:fillRect/>
          </a:stretch>
        </p:blipFill>
        <p:spPr bwMode="auto">
          <a:xfrm>
            <a:off x="4680012" y="3248980"/>
            <a:ext cx="3850694" cy="2772308"/>
          </a:xfrm>
          <a:prstGeom prst="rect">
            <a:avLst/>
          </a:prstGeom>
          <a:noFill/>
        </p:spPr>
      </p:pic>
      <p:sp>
        <p:nvSpPr>
          <p:cNvPr id="11" name="TextBox 10"/>
          <p:cNvSpPr txBox="1"/>
          <p:nvPr/>
        </p:nvSpPr>
        <p:spPr>
          <a:xfrm>
            <a:off x="5868144" y="6057292"/>
            <a:ext cx="2232248" cy="729430"/>
          </a:xfrm>
          <a:prstGeom prst="rect">
            <a:avLst/>
          </a:prstGeom>
          <a:noFill/>
        </p:spPr>
        <p:txBody>
          <a:bodyPr wrap="square" rtlCol="0">
            <a:spAutoFit/>
          </a:bodyPr>
          <a:lstStyle/>
          <a:p>
            <a:r>
              <a:rPr lang="zh-CN" altLang="en-US" dirty="0" smtClean="0"/>
              <a:t>瑞士工匠的</a:t>
            </a:r>
            <a:endParaRPr lang="en-US" altLang="zh-CN" dirty="0" smtClean="0"/>
          </a:p>
          <a:p>
            <a:r>
              <a:rPr lang="zh-CN" altLang="en-US" dirty="0" smtClean="0"/>
              <a:t>发条机器人</a:t>
            </a:r>
            <a:endParaRPr lang="zh-CN" altLang="en-US" dirty="0"/>
          </a:p>
        </p:txBody>
      </p:sp>
    </p:spTree>
  </p:cSld>
  <p:clrMapOvr>
    <a:masterClrMapping/>
  </p:clrMapOvr>
  <p:transition spd="med">
    <p:pull dir="ld"/>
  </p:transition>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cap="flat" cmpd="sng" algn="ctr">
          <a:solidFill>
            <a:schemeClr val="tx1"/>
          </a:solidFill>
          <a:prstDash val="solid"/>
          <a:round/>
          <a:headEnd type="none" w="med" len="med"/>
          <a:tailEnd type="none" w="med" len="med"/>
        </a:ln>
        <a:effectLst/>
        <a:extLst>
          <a:ext uri="{AF507438-7753-43e0-B8FC-AC1667EBCBE1}">
            <a14:hiddenEffects xmlns:r="http://schemas.openxmlformats.org/officeDocument/2006/relationships" xmlns:p="http://schemas.openxmlformats.org/presentationml/2006/main"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30000"/>
          </a:spcBef>
          <a:spcAft>
            <a:spcPct val="0"/>
          </a:spcAft>
          <a:buClrTx/>
          <a:buSzTx/>
          <a:buFontTx/>
          <a:buNone/>
          <a:tabLst/>
          <a:defRPr kumimoji="1" sz="1800" b="0" i="0" u="none" strike="noStrike" cap="none" normalizeH="0" baseline="0" smtClean="0">
            <a:ln>
              <a:noFill/>
            </a:ln>
            <a:solidFill>
              <a:schemeClr val="tx1"/>
            </a:solidFill>
            <a:effectLst/>
            <a:latin typeface="Arial" charset="0"/>
            <a:ea typeface="PMingLiU"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30000"/>
          </a:spcBef>
          <a:spcAft>
            <a:spcPct val="0"/>
          </a:spcAft>
          <a:buClrTx/>
          <a:buSzTx/>
          <a:buFontTx/>
          <a:buNone/>
          <a:tabLst/>
          <a:defRPr kumimoji="1" lang="zh-CN" altLang="en-US" sz="1800" b="0" i="0" u="none" strike="noStrike" cap="none" normalizeH="0" baseline="0" smtClean="0">
            <a:ln>
              <a:noFill/>
            </a:ln>
            <a:solidFill>
              <a:schemeClr val="tx1"/>
            </a:solidFill>
            <a:effectLst/>
            <a:latin typeface="Arial" charset="0"/>
            <a:ea typeface="PMingLiU" pitchFamily="18" charset="-120"/>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17990</TotalTime>
  <Words>1223</Words>
  <Application>Microsoft Office PowerPoint</Application>
  <PresentationFormat>全屏显示(4:3)</PresentationFormat>
  <Paragraphs>210</Paragraphs>
  <Slides>29</Slides>
  <Notes>27</Notes>
  <HiddenSlides>0</HiddenSlides>
  <MMClips>0</MMClips>
  <ScaleCrop>false</ScaleCrop>
  <HeadingPairs>
    <vt:vector size="4" baseType="variant">
      <vt:variant>
        <vt:lpstr>主题</vt:lpstr>
      </vt:variant>
      <vt:variant>
        <vt:i4>1</vt:i4>
      </vt:variant>
      <vt:variant>
        <vt:lpstr>幻灯片标题</vt:lpstr>
      </vt:variant>
      <vt:variant>
        <vt:i4>29</vt:i4>
      </vt:variant>
    </vt:vector>
  </HeadingPairs>
  <TitlesOfParts>
    <vt:vector size="30" baseType="lpstr">
      <vt:lpstr>默认设计模板</vt:lpstr>
      <vt:lpstr>Advanced AI 学习课程</vt:lpstr>
      <vt:lpstr>AI历史回顾</vt:lpstr>
      <vt:lpstr>AI在微信朋友圈</vt:lpstr>
      <vt:lpstr>AI在微信朋友圈</vt:lpstr>
      <vt:lpstr>AI在微信朋友圈</vt:lpstr>
      <vt:lpstr>微信公众号：回顾AI历史</vt:lpstr>
      <vt:lpstr>AI历史的冷静思考</vt:lpstr>
      <vt:lpstr>AI的严肃历史</vt:lpstr>
      <vt:lpstr>AI的起源</vt:lpstr>
      <vt:lpstr>AI的起源</vt:lpstr>
      <vt:lpstr>AI的起源</vt:lpstr>
      <vt:lpstr>现代AI的诞生</vt:lpstr>
      <vt:lpstr>现代AI的诞生</vt:lpstr>
      <vt:lpstr>AI的第一个浪潮</vt:lpstr>
      <vt:lpstr>AI的第一个浪潮</vt:lpstr>
      <vt:lpstr>AI的第一次寒冬</vt:lpstr>
      <vt:lpstr>AI重整旗鼓</vt:lpstr>
      <vt:lpstr>AI再次入冬</vt:lpstr>
      <vt:lpstr>对AI的反思</vt:lpstr>
      <vt:lpstr>AI的新曙光</vt:lpstr>
      <vt:lpstr>实用型、功能型的AI</vt:lpstr>
      <vt:lpstr>实用型、功能型的AI</vt:lpstr>
      <vt:lpstr>实用型、功能型的AI</vt:lpstr>
      <vt:lpstr>实用型、功能型的AI</vt:lpstr>
      <vt:lpstr>对AI（Deep Learning）的冷静思考</vt:lpstr>
      <vt:lpstr>对AI（Deep Learning）的冷静思考</vt:lpstr>
      <vt:lpstr>推动历史的盛宴</vt:lpstr>
      <vt:lpstr>AI的盛宴：从旁观者到驱动者</vt:lpstr>
      <vt:lpstr>五次课程总结</vt:lpstr>
    </vt:vector>
  </TitlesOfParts>
  <Company>cnu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qiaoqiao</dc:creator>
  <cp:lastModifiedBy>Ping</cp:lastModifiedBy>
  <cp:revision>827</cp:revision>
  <dcterms:created xsi:type="dcterms:W3CDTF">2004-06-26T11:25:06Z</dcterms:created>
  <dcterms:modified xsi:type="dcterms:W3CDTF">2016-09-20T06:33:05Z</dcterms:modified>
</cp:coreProperties>
</file>